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_rels/notesSlide2.xml.rels" ContentType="application/vnd.openxmlformats-package.relationships+xml"/>
  <Override PartName="/ppt/notesSlides/_rels/notesSlide14.xml.rels" ContentType="application/vnd.openxmlformats-package.relationships+xml"/>
  <Override PartName="/ppt/notesSlides/notesSlide2.xml" ContentType="application/vnd.openxmlformats-officedocument.presentationml.notesSlide+xml"/>
  <Override PartName="/ppt/notesSlides/notesSlide14.xml" ContentType="application/vnd.openxmlformats-officedocument.presentationml.notesSlid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3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39.xml.rels" ContentType="application/vnd.openxmlformats-package.relationships+xml"/>
  <Override PartName="/ppt/slideLayouts/_rels/slideLayout31.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6.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_rels/slide26.xml.rels" ContentType="application/vnd.openxmlformats-package.relationships+xml"/>
  <Override PartName="/ppt/slides/_rels/slide9.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37.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33" Type="http://schemas.openxmlformats.org/officeDocument/2006/relationships/slide" Target="slides/slide27.xml"/><Relationship Id="rId34" Type="http://schemas.openxmlformats.org/officeDocument/2006/relationships/slide" Target="slides/slide28.xml"/><Relationship Id="rId35" Type="http://schemas.openxmlformats.org/officeDocument/2006/relationships/slide" Target="slides/slide29.xml"/><Relationship Id="rId36" Type="http://schemas.openxmlformats.org/officeDocument/2006/relationships/slide" Target="slides/slide30.xml"/><Relationship Id="rId37" Type="http://schemas.openxmlformats.org/officeDocument/2006/relationships/slide" Target="slides/slide31.xml"/><Relationship Id="rId38" Type="http://schemas.openxmlformats.org/officeDocument/2006/relationships/slide" Target="slides/slide32.xml"/><Relationship Id="rId39" Type="http://schemas.openxmlformats.org/officeDocument/2006/relationships/slide" Target="slides/slide33.xml"/><Relationship Id="rId40" Type="http://schemas.openxmlformats.org/officeDocument/2006/relationships/slide" Target="slides/slide34.xml"/><Relationship Id="rId41" Type="http://schemas.openxmlformats.org/officeDocument/2006/relationships/slide" Target="slides/slide35.xml"/><Relationship Id="rId42" Type="http://schemas.openxmlformats.org/officeDocument/2006/relationships/slide" Target="slides/slide36.xml"/><Relationship Id="rId43" Type="http://schemas.openxmlformats.org/officeDocument/2006/relationships/slide" Target="slides/slide37.xml"/><Relationship Id="rId44" Type="http://schemas.openxmlformats.org/officeDocument/2006/relationships/slide" Target="slides/slide38.xml"/><Relationship Id="rId45" Type="http://schemas.openxmlformats.org/officeDocument/2006/relationships/slide" Target="slides/slide39.xml"/><Relationship Id="rId46" Type="http://schemas.openxmlformats.org/officeDocument/2006/relationships/slide" Target="slides/slide40.xml"/><Relationship Id="rId47" Type="http://schemas.openxmlformats.org/officeDocument/2006/relationships/slide" Target="slides/slide41.xml"/><Relationship Id="rId48" Type="http://schemas.openxmlformats.org/officeDocument/2006/relationships/slide" Target="slides/slide42.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ru-RU" sz="1800" spc="-1" strike="noStrike">
                <a:solidFill>
                  <a:srgbClr val="000000"/>
                </a:solidFill>
                <a:latin typeface="Calibri"/>
              </a:rPr>
              <a:t>Для перемещения страницы щёлкните мышью</a:t>
            </a:r>
            <a:endParaRPr b="0" lang="ru-RU" sz="1800" spc="-1" strike="noStrike">
              <a:solidFill>
                <a:srgbClr val="000000"/>
              </a:solidFill>
              <a:latin typeface="Calibri"/>
            </a:endParaRPr>
          </a:p>
        </p:txBody>
      </p:sp>
      <p:sp>
        <p:nvSpPr>
          <p:cNvPr id="165" name="PlaceHolder 2"/>
          <p:cNvSpPr>
            <a:spLocks noGrp="1"/>
          </p:cNvSpPr>
          <p:nvPr>
            <p:ph type="body"/>
          </p:nvPr>
        </p:nvSpPr>
        <p:spPr>
          <a:xfrm>
            <a:off x="756000" y="5078520"/>
            <a:ext cx="6047640" cy="4811040"/>
          </a:xfrm>
          <a:prstGeom prst="rect">
            <a:avLst/>
          </a:prstGeom>
        </p:spPr>
        <p:txBody>
          <a:bodyPr lIns="0" rIns="0" tIns="0" bIns="0">
            <a:noAutofit/>
          </a:bodyPr>
          <a:p>
            <a:r>
              <a:rPr b="0" lang="ru-RU" sz="2000" spc="-1" strike="noStrike">
                <a:latin typeface="Arial"/>
              </a:rPr>
              <a:t>Для правки формата примечаний щёлкните мышью</a:t>
            </a:r>
            <a:endParaRPr b="0" lang="ru-RU" sz="2000" spc="-1" strike="noStrike">
              <a:latin typeface="Arial"/>
            </a:endParaRPr>
          </a:p>
        </p:txBody>
      </p:sp>
      <p:sp>
        <p:nvSpPr>
          <p:cNvPr id="166" name="PlaceHolder 3"/>
          <p:cNvSpPr>
            <a:spLocks noGrp="1"/>
          </p:cNvSpPr>
          <p:nvPr>
            <p:ph type="hdr"/>
          </p:nvPr>
        </p:nvSpPr>
        <p:spPr>
          <a:xfrm>
            <a:off x="0" y="0"/>
            <a:ext cx="3280680" cy="534240"/>
          </a:xfrm>
          <a:prstGeom prst="rect">
            <a:avLst/>
          </a:prstGeom>
        </p:spPr>
        <p:txBody>
          <a:bodyPr lIns="0" rIns="0" tIns="0" bIns="0">
            <a:noAutofit/>
          </a:bodyPr>
          <a:p>
            <a:r>
              <a:rPr b="0" lang="ru-RU" sz="1400" spc="-1" strike="noStrike">
                <a:latin typeface="Times New Roman"/>
              </a:rPr>
              <a:t>&lt;верхний колонтитул&gt;</a:t>
            </a:r>
            <a:endParaRPr b="0" lang="ru-RU" sz="1400" spc="-1" strike="noStrike">
              <a:latin typeface="Times New Roman"/>
            </a:endParaRPr>
          </a:p>
        </p:txBody>
      </p:sp>
      <p:sp>
        <p:nvSpPr>
          <p:cNvPr id="167" name="PlaceHolder 4"/>
          <p:cNvSpPr>
            <a:spLocks noGrp="1"/>
          </p:cNvSpPr>
          <p:nvPr>
            <p:ph type="dt"/>
          </p:nvPr>
        </p:nvSpPr>
        <p:spPr>
          <a:xfrm>
            <a:off x="4278960" y="0"/>
            <a:ext cx="3280680" cy="534240"/>
          </a:xfrm>
          <a:prstGeom prst="rect">
            <a:avLst/>
          </a:prstGeom>
        </p:spPr>
        <p:txBody>
          <a:bodyPr lIns="0" rIns="0" tIns="0" bIns="0">
            <a:noAutofit/>
          </a:bodyPr>
          <a:p>
            <a:pPr algn="r"/>
            <a:r>
              <a:rPr b="0" lang="ru-RU" sz="1400" spc="-1" strike="noStrike">
                <a:latin typeface="Times New Roman"/>
              </a:rPr>
              <a:t>&lt;дата/время&gt;</a:t>
            </a:r>
            <a:endParaRPr b="0" lang="ru-RU" sz="1400" spc="-1" strike="noStrike">
              <a:latin typeface="Times New Roman"/>
            </a:endParaRPr>
          </a:p>
        </p:txBody>
      </p:sp>
      <p:sp>
        <p:nvSpPr>
          <p:cNvPr id="168" name="PlaceHolder 5"/>
          <p:cNvSpPr>
            <a:spLocks noGrp="1"/>
          </p:cNvSpPr>
          <p:nvPr>
            <p:ph type="ftr"/>
          </p:nvPr>
        </p:nvSpPr>
        <p:spPr>
          <a:xfrm>
            <a:off x="0" y="10157400"/>
            <a:ext cx="3280680" cy="534240"/>
          </a:xfrm>
          <a:prstGeom prst="rect">
            <a:avLst/>
          </a:prstGeom>
        </p:spPr>
        <p:txBody>
          <a:bodyPr lIns="0" rIns="0" tIns="0" bIns="0" anchor="b">
            <a:noAutofit/>
          </a:bodyPr>
          <a:p>
            <a:r>
              <a:rPr b="0" lang="ru-RU" sz="1400" spc="-1" strike="noStrike">
                <a:latin typeface="Times New Roman"/>
              </a:rPr>
              <a:t>&lt;нижний колонтитул&gt;</a:t>
            </a:r>
            <a:endParaRPr b="0" lang="ru-RU" sz="1400" spc="-1" strike="noStrike">
              <a:latin typeface="Times New Roman"/>
            </a:endParaRPr>
          </a:p>
        </p:txBody>
      </p:sp>
      <p:sp>
        <p:nvSpPr>
          <p:cNvPr id="169"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77F43508-8ACD-4375-969C-A68C891AA0B3}" type="slidenum">
              <a:rPr b="0" lang="ru-RU" sz="1400" spc="-1" strike="noStrike">
                <a:latin typeface="Times New Roman"/>
              </a:rPr>
              <a:t>&lt;номер&gt;</a:t>
            </a:fld>
            <a:endParaRPr b="0" lang="ru-RU"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PlaceHolder 1"/>
          <p:cNvSpPr>
            <a:spLocks noGrp="1"/>
          </p:cNvSpPr>
          <p:nvPr>
            <p:ph type="sldImg"/>
          </p:nvPr>
        </p:nvSpPr>
        <p:spPr>
          <a:xfrm>
            <a:off x="1143000" y="685800"/>
            <a:ext cx="4571640" cy="3428640"/>
          </a:xfrm>
          <a:prstGeom prst="rect">
            <a:avLst/>
          </a:prstGeom>
        </p:spPr>
      </p:sp>
      <p:sp>
        <p:nvSpPr>
          <p:cNvPr id="257" name="PlaceHolder 2"/>
          <p:cNvSpPr>
            <a:spLocks noGrp="1"/>
          </p:cNvSpPr>
          <p:nvPr>
            <p:ph type="body"/>
          </p:nvPr>
        </p:nvSpPr>
        <p:spPr>
          <a:xfrm>
            <a:off x="685800" y="4343400"/>
            <a:ext cx="5486040" cy="4114440"/>
          </a:xfrm>
          <a:prstGeom prst="rect">
            <a:avLst/>
          </a:prstGeom>
        </p:spPr>
        <p:txBody>
          <a:bodyPr>
            <a:normAutofit/>
          </a:bodyPr>
          <a:p>
            <a:endParaRPr b="0" lang="ru-RU" sz="2000" spc="-1" strike="noStrike">
              <a:latin typeface="Arial"/>
            </a:endParaRPr>
          </a:p>
        </p:txBody>
      </p:sp>
      <p:sp>
        <p:nvSpPr>
          <p:cNvPr id="258" name="TextShape 3"/>
          <p:cNvSpPr txBox="1"/>
          <p:nvPr/>
        </p:nvSpPr>
        <p:spPr>
          <a:xfrm>
            <a:off x="3884760" y="8685360"/>
            <a:ext cx="2971440" cy="456840"/>
          </a:xfrm>
          <a:prstGeom prst="rect">
            <a:avLst/>
          </a:prstGeom>
          <a:noFill/>
          <a:ln>
            <a:noFill/>
          </a:ln>
        </p:spPr>
        <p:txBody>
          <a:bodyPr anchor="b">
            <a:noAutofit/>
          </a:bodyPr>
          <a:p>
            <a:pPr algn="r">
              <a:lnSpc>
                <a:spcPct val="100000"/>
              </a:lnSpc>
            </a:pPr>
            <a:fld id="{55DFD6D4-64B5-4DAF-B4DB-40D2C586BB0D}" type="slidenum">
              <a:rPr b="0" lang="ru-RU" sz="1200" spc="-1" strike="noStrike">
                <a:solidFill>
                  <a:srgbClr val="000000"/>
                </a:solidFill>
                <a:latin typeface="+mn-lt"/>
                <a:ea typeface="+mn-ea"/>
              </a:rPr>
              <a:t>&lt;номер&gt;</a:t>
            </a:fld>
            <a:endParaRPr b="0" lang="ru-RU"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PlaceHolder 1"/>
          <p:cNvSpPr>
            <a:spLocks noGrp="1"/>
          </p:cNvSpPr>
          <p:nvPr>
            <p:ph type="sldImg"/>
          </p:nvPr>
        </p:nvSpPr>
        <p:spPr>
          <a:xfrm>
            <a:off x="1143000" y="685800"/>
            <a:ext cx="4571640" cy="3428640"/>
          </a:xfrm>
          <a:prstGeom prst="rect">
            <a:avLst/>
          </a:prstGeom>
        </p:spPr>
      </p:sp>
      <p:sp>
        <p:nvSpPr>
          <p:cNvPr id="254" name="PlaceHolder 2"/>
          <p:cNvSpPr>
            <a:spLocks noGrp="1"/>
          </p:cNvSpPr>
          <p:nvPr>
            <p:ph type="body"/>
          </p:nvPr>
        </p:nvSpPr>
        <p:spPr>
          <a:xfrm>
            <a:off x="685800" y="4343400"/>
            <a:ext cx="5486040" cy="4114440"/>
          </a:xfrm>
          <a:prstGeom prst="rect">
            <a:avLst/>
          </a:prstGeom>
        </p:spPr>
        <p:txBody>
          <a:bodyPr>
            <a:normAutofit/>
          </a:bodyPr>
          <a:p>
            <a:endParaRPr b="0" lang="ru-RU" sz="2000" spc="-1" strike="noStrike">
              <a:latin typeface="Arial"/>
            </a:endParaRPr>
          </a:p>
        </p:txBody>
      </p:sp>
      <p:sp>
        <p:nvSpPr>
          <p:cNvPr id="255" name="TextShape 3"/>
          <p:cNvSpPr txBox="1"/>
          <p:nvPr/>
        </p:nvSpPr>
        <p:spPr>
          <a:xfrm>
            <a:off x="3884760" y="8685360"/>
            <a:ext cx="2971440" cy="456840"/>
          </a:xfrm>
          <a:prstGeom prst="rect">
            <a:avLst/>
          </a:prstGeom>
          <a:noFill/>
          <a:ln>
            <a:noFill/>
          </a:ln>
        </p:spPr>
        <p:txBody>
          <a:bodyPr anchor="b">
            <a:noAutofit/>
          </a:bodyPr>
          <a:p>
            <a:pPr algn="r">
              <a:lnSpc>
                <a:spcPct val="100000"/>
              </a:lnSpc>
            </a:pPr>
            <a:fld id="{76F4E9AE-4A6F-4D6B-9CC4-60E8647EA5FB}" type="slidenum">
              <a:rPr b="0" lang="ru-RU" sz="1200" spc="-1" strike="noStrike">
                <a:solidFill>
                  <a:srgbClr val="000000"/>
                </a:solidFill>
                <a:latin typeface="+mn-lt"/>
                <a:ea typeface="+mn-ea"/>
              </a:rPr>
              <a:t>&lt;номер&gt;</a:t>
            </a:fld>
            <a:endParaRPr b="0" lang="ru-RU"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27" name="PlaceHolder 2"/>
          <p:cNvSpPr>
            <a:spLocks noGrp="1"/>
          </p:cNvSpPr>
          <p:nvPr>
            <p:ph type="body"/>
          </p:nvPr>
        </p:nvSpPr>
        <p:spPr>
          <a:xfrm>
            <a:off x="457200" y="1604520"/>
            <a:ext cx="822924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28" name="PlaceHolder 3"/>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32"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33" name="PlaceHolder 5"/>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35" name="PlaceHolder 2"/>
          <p:cNvSpPr>
            <a:spLocks noGrp="1"/>
          </p:cNvSpPr>
          <p:nvPr>
            <p:ph type="body"/>
          </p:nvPr>
        </p:nvSpPr>
        <p:spPr>
          <a:xfrm>
            <a:off x="457200" y="160452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36" name="PlaceHolder 3"/>
          <p:cNvSpPr>
            <a:spLocks noGrp="1"/>
          </p:cNvSpPr>
          <p:nvPr>
            <p:ph type="body"/>
          </p:nvPr>
        </p:nvSpPr>
        <p:spPr>
          <a:xfrm>
            <a:off x="3239640" y="160452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37" name="PlaceHolder 4"/>
          <p:cNvSpPr>
            <a:spLocks noGrp="1"/>
          </p:cNvSpPr>
          <p:nvPr>
            <p:ph type="body"/>
          </p:nvPr>
        </p:nvSpPr>
        <p:spPr>
          <a:xfrm>
            <a:off x="6022080" y="160452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38" name="PlaceHolder 5"/>
          <p:cNvSpPr>
            <a:spLocks noGrp="1"/>
          </p:cNvSpPr>
          <p:nvPr>
            <p:ph type="body"/>
          </p:nvPr>
        </p:nvSpPr>
        <p:spPr>
          <a:xfrm>
            <a:off x="457200" y="368208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39" name="PlaceHolder 6"/>
          <p:cNvSpPr>
            <a:spLocks noGrp="1"/>
          </p:cNvSpPr>
          <p:nvPr>
            <p:ph type="body"/>
          </p:nvPr>
        </p:nvSpPr>
        <p:spPr>
          <a:xfrm>
            <a:off x="3239640" y="368208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40" name="PlaceHolder 7"/>
          <p:cNvSpPr>
            <a:spLocks noGrp="1"/>
          </p:cNvSpPr>
          <p:nvPr>
            <p:ph type="body"/>
          </p:nvPr>
        </p:nvSpPr>
        <p:spPr>
          <a:xfrm>
            <a:off x="6022080" y="368208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4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49" name="PlaceHolder 2"/>
          <p:cNvSpPr>
            <a:spLocks noGrp="1"/>
          </p:cNvSpPr>
          <p:nvPr>
            <p:ph type="body"/>
          </p:nvPr>
        </p:nvSpPr>
        <p:spPr>
          <a:xfrm>
            <a:off x="457200" y="1604520"/>
            <a:ext cx="8229240" cy="397728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51"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
        <p:nvSpPr>
          <p:cNvPr id="52"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85800" y="2130480"/>
            <a:ext cx="7772040" cy="681300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57"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
        <p:nvSpPr>
          <p:cNvPr id="58"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6"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60"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
        <p:nvSpPr>
          <p:cNvPr id="61"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62" name="PlaceHolder 4"/>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64"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65"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66" name="PlaceHolder 4"/>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68" name="PlaceHolder 2"/>
          <p:cNvSpPr>
            <a:spLocks noGrp="1"/>
          </p:cNvSpPr>
          <p:nvPr>
            <p:ph type="body"/>
          </p:nvPr>
        </p:nvSpPr>
        <p:spPr>
          <a:xfrm>
            <a:off x="457200" y="1604520"/>
            <a:ext cx="822924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69" name="PlaceHolder 3"/>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71"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72"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73"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74" name="PlaceHolder 5"/>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76" name="PlaceHolder 2"/>
          <p:cNvSpPr>
            <a:spLocks noGrp="1"/>
          </p:cNvSpPr>
          <p:nvPr>
            <p:ph type="body"/>
          </p:nvPr>
        </p:nvSpPr>
        <p:spPr>
          <a:xfrm>
            <a:off x="457200" y="160452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77" name="PlaceHolder 3"/>
          <p:cNvSpPr>
            <a:spLocks noGrp="1"/>
          </p:cNvSpPr>
          <p:nvPr>
            <p:ph type="body"/>
          </p:nvPr>
        </p:nvSpPr>
        <p:spPr>
          <a:xfrm>
            <a:off x="3239640" y="160452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78" name="PlaceHolder 4"/>
          <p:cNvSpPr>
            <a:spLocks noGrp="1"/>
          </p:cNvSpPr>
          <p:nvPr>
            <p:ph type="body"/>
          </p:nvPr>
        </p:nvSpPr>
        <p:spPr>
          <a:xfrm>
            <a:off x="6022080" y="160452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79" name="PlaceHolder 5"/>
          <p:cNvSpPr>
            <a:spLocks noGrp="1"/>
          </p:cNvSpPr>
          <p:nvPr>
            <p:ph type="body"/>
          </p:nvPr>
        </p:nvSpPr>
        <p:spPr>
          <a:xfrm>
            <a:off x="457200" y="368208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80" name="PlaceHolder 6"/>
          <p:cNvSpPr>
            <a:spLocks noGrp="1"/>
          </p:cNvSpPr>
          <p:nvPr>
            <p:ph type="body"/>
          </p:nvPr>
        </p:nvSpPr>
        <p:spPr>
          <a:xfrm>
            <a:off x="3239640" y="368208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81" name="PlaceHolder 7"/>
          <p:cNvSpPr>
            <a:spLocks noGrp="1"/>
          </p:cNvSpPr>
          <p:nvPr>
            <p:ph type="body"/>
          </p:nvPr>
        </p:nvSpPr>
        <p:spPr>
          <a:xfrm>
            <a:off x="6022080" y="368208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88"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90" name="PlaceHolder 2"/>
          <p:cNvSpPr>
            <a:spLocks noGrp="1"/>
          </p:cNvSpPr>
          <p:nvPr>
            <p:ph type="body"/>
          </p:nvPr>
        </p:nvSpPr>
        <p:spPr>
          <a:xfrm>
            <a:off x="457200" y="1604520"/>
            <a:ext cx="8229240" cy="397728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92"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
        <p:nvSpPr>
          <p:cNvPr id="93"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8" name="PlaceHolder 2"/>
          <p:cNvSpPr>
            <a:spLocks noGrp="1"/>
          </p:cNvSpPr>
          <p:nvPr>
            <p:ph type="body"/>
          </p:nvPr>
        </p:nvSpPr>
        <p:spPr>
          <a:xfrm>
            <a:off x="457200" y="1604520"/>
            <a:ext cx="8229240" cy="397728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685800" y="2130480"/>
            <a:ext cx="7772040" cy="681300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97"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98"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
        <p:nvSpPr>
          <p:cNvPr id="99"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01"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
        <p:nvSpPr>
          <p:cNvPr id="102"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03" name="PlaceHolder 4"/>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05"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06"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07" name="PlaceHolder 4"/>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09" name="PlaceHolder 2"/>
          <p:cNvSpPr>
            <a:spLocks noGrp="1"/>
          </p:cNvSpPr>
          <p:nvPr>
            <p:ph type="body"/>
          </p:nvPr>
        </p:nvSpPr>
        <p:spPr>
          <a:xfrm>
            <a:off x="457200" y="1604520"/>
            <a:ext cx="822924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10" name="PlaceHolder 3"/>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13"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15" name="PlaceHolder 5"/>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17" name="PlaceHolder 2"/>
          <p:cNvSpPr>
            <a:spLocks noGrp="1"/>
          </p:cNvSpPr>
          <p:nvPr>
            <p:ph type="body"/>
          </p:nvPr>
        </p:nvSpPr>
        <p:spPr>
          <a:xfrm>
            <a:off x="457200" y="160452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118" name="PlaceHolder 3"/>
          <p:cNvSpPr>
            <a:spLocks noGrp="1"/>
          </p:cNvSpPr>
          <p:nvPr>
            <p:ph type="body"/>
          </p:nvPr>
        </p:nvSpPr>
        <p:spPr>
          <a:xfrm>
            <a:off x="3239640" y="160452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119" name="PlaceHolder 4"/>
          <p:cNvSpPr>
            <a:spLocks noGrp="1"/>
          </p:cNvSpPr>
          <p:nvPr>
            <p:ph type="body"/>
          </p:nvPr>
        </p:nvSpPr>
        <p:spPr>
          <a:xfrm>
            <a:off x="6022080" y="160452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120" name="PlaceHolder 5"/>
          <p:cNvSpPr>
            <a:spLocks noGrp="1"/>
          </p:cNvSpPr>
          <p:nvPr>
            <p:ph type="body"/>
          </p:nvPr>
        </p:nvSpPr>
        <p:spPr>
          <a:xfrm>
            <a:off x="457200" y="368208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121" name="PlaceHolder 6"/>
          <p:cNvSpPr>
            <a:spLocks noGrp="1"/>
          </p:cNvSpPr>
          <p:nvPr>
            <p:ph type="body"/>
          </p:nvPr>
        </p:nvSpPr>
        <p:spPr>
          <a:xfrm>
            <a:off x="3239640" y="368208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122" name="PlaceHolder 7"/>
          <p:cNvSpPr>
            <a:spLocks noGrp="1"/>
          </p:cNvSpPr>
          <p:nvPr>
            <p:ph type="body"/>
          </p:nvPr>
        </p:nvSpPr>
        <p:spPr>
          <a:xfrm>
            <a:off x="6022080" y="368208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8"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29"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31" name="PlaceHolder 2"/>
          <p:cNvSpPr>
            <a:spLocks noGrp="1"/>
          </p:cNvSpPr>
          <p:nvPr>
            <p:ph type="body"/>
          </p:nvPr>
        </p:nvSpPr>
        <p:spPr>
          <a:xfrm>
            <a:off x="457200" y="1604520"/>
            <a:ext cx="8229240" cy="397728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0"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
        <p:nvSpPr>
          <p:cNvPr id="11"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33"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
        <p:nvSpPr>
          <p:cNvPr id="134"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5"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6" name="PlaceHolder 1"/>
          <p:cNvSpPr>
            <a:spLocks noGrp="1"/>
          </p:cNvSpPr>
          <p:nvPr>
            <p:ph type="subTitle"/>
          </p:nvPr>
        </p:nvSpPr>
        <p:spPr>
          <a:xfrm>
            <a:off x="685800" y="2130480"/>
            <a:ext cx="7772040" cy="681300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38"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39"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
        <p:nvSpPr>
          <p:cNvPr id="140"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42"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
        <p:nvSpPr>
          <p:cNvPr id="143"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44" name="PlaceHolder 4"/>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46"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47"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48" name="PlaceHolder 4"/>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50" name="PlaceHolder 2"/>
          <p:cNvSpPr>
            <a:spLocks noGrp="1"/>
          </p:cNvSpPr>
          <p:nvPr>
            <p:ph type="body"/>
          </p:nvPr>
        </p:nvSpPr>
        <p:spPr>
          <a:xfrm>
            <a:off x="457200" y="1604520"/>
            <a:ext cx="822924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51" name="PlaceHolder 3"/>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53"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54"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55"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56" name="PlaceHolder 5"/>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58" name="PlaceHolder 2"/>
          <p:cNvSpPr>
            <a:spLocks noGrp="1"/>
          </p:cNvSpPr>
          <p:nvPr>
            <p:ph type="body"/>
          </p:nvPr>
        </p:nvSpPr>
        <p:spPr>
          <a:xfrm>
            <a:off x="457200" y="160452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159" name="PlaceHolder 3"/>
          <p:cNvSpPr>
            <a:spLocks noGrp="1"/>
          </p:cNvSpPr>
          <p:nvPr>
            <p:ph type="body"/>
          </p:nvPr>
        </p:nvSpPr>
        <p:spPr>
          <a:xfrm>
            <a:off x="3239640" y="160452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160" name="PlaceHolder 4"/>
          <p:cNvSpPr>
            <a:spLocks noGrp="1"/>
          </p:cNvSpPr>
          <p:nvPr>
            <p:ph type="body"/>
          </p:nvPr>
        </p:nvSpPr>
        <p:spPr>
          <a:xfrm>
            <a:off x="6022080" y="160452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161" name="PlaceHolder 5"/>
          <p:cNvSpPr>
            <a:spLocks noGrp="1"/>
          </p:cNvSpPr>
          <p:nvPr>
            <p:ph type="body"/>
          </p:nvPr>
        </p:nvSpPr>
        <p:spPr>
          <a:xfrm>
            <a:off x="457200" y="368208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162" name="PlaceHolder 6"/>
          <p:cNvSpPr>
            <a:spLocks noGrp="1"/>
          </p:cNvSpPr>
          <p:nvPr>
            <p:ph type="body"/>
          </p:nvPr>
        </p:nvSpPr>
        <p:spPr>
          <a:xfrm>
            <a:off x="3239640" y="368208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
        <p:nvSpPr>
          <p:cNvPr id="163" name="PlaceHolder 7"/>
          <p:cNvSpPr>
            <a:spLocks noGrp="1"/>
          </p:cNvSpPr>
          <p:nvPr>
            <p:ph type="body"/>
          </p:nvPr>
        </p:nvSpPr>
        <p:spPr>
          <a:xfrm>
            <a:off x="6022080" y="3682080"/>
            <a:ext cx="2649600" cy="1896840"/>
          </a:xfrm>
          <a:prstGeom prst="rect">
            <a:avLst/>
          </a:prstGeom>
        </p:spPr>
        <p:txBody>
          <a:bodyPr lIns="0" rIns="0" tIns="0" bIns="0">
            <a:normAutofit fontScale="88000"/>
          </a:bodyPr>
          <a:p>
            <a:endParaRPr b="0" lang="ru-RU"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2130480"/>
            <a:ext cx="7772040" cy="681300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5"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
        <p:nvSpPr>
          <p:cNvPr id="17"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9"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000000"/>
              </a:solidFill>
              <a:latin typeface="Calibri"/>
            </a:endParaRPr>
          </a:p>
        </p:txBody>
      </p:sp>
      <p:sp>
        <p:nvSpPr>
          <p:cNvPr id="20"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21" name="PlaceHolder 4"/>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2130480"/>
            <a:ext cx="7772040" cy="146952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23"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000000"/>
              </a:solidFill>
              <a:latin typeface="Calibri"/>
            </a:endParaRPr>
          </a:p>
        </p:txBody>
      </p:sp>
      <p:sp>
        <p:nvSpPr>
          <p:cNvPr id="25" name="PlaceHolder 4"/>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noAutofit/>
          </a:bodyPr>
          <a:p>
            <a:pPr algn="ctr">
              <a:lnSpc>
                <a:spcPct val="100000"/>
              </a:lnSpc>
            </a:pPr>
            <a:r>
              <a:rPr b="0" lang="ru-RU" sz="4400" spc="-1" strike="noStrike">
                <a:solidFill>
                  <a:srgbClr val="000000"/>
                </a:solidFill>
                <a:latin typeface="Calibri"/>
              </a:rPr>
              <a:t>Образец заголовка</a:t>
            </a:r>
            <a:endParaRPr b="0" lang="ru-RU" sz="4400" spc="-1" strike="noStrike">
              <a:solidFill>
                <a:srgbClr val="000000"/>
              </a:solidFill>
              <a:latin typeface="Calibri"/>
            </a:endParaRPr>
          </a:p>
        </p:txBody>
      </p:sp>
      <p:sp>
        <p:nvSpPr>
          <p:cNvPr id="1" name="PlaceHolder 2"/>
          <p:cNvSpPr>
            <a:spLocks noGrp="1"/>
          </p:cNvSpPr>
          <p:nvPr>
            <p:ph type="dt"/>
          </p:nvPr>
        </p:nvSpPr>
        <p:spPr>
          <a:xfrm>
            <a:off x="457200" y="6356520"/>
            <a:ext cx="2133360" cy="364680"/>
          </a:xfrm>
          <a:prstGeom prst="rect">
            <a:avLst/>
          </a:prstGeom>
        </p:spPr>
        <p:txBody>
          <a:bodyPr anchor="ctr">
            <a:noAutofit/>
          </a:bodyPr>
          <a:p>
            <a:pPr>
              <a:lnSpc>
                <a:spcPct val="100000"/>
              </a:lnSpc>
            </a:pPr>
            <a:fld id="{C8702A8A-CC05-4E3A-82F3-17D5A9A32B18}" type="datetime">
              <a:rPr b="0" lang="ru-RU" sz="1200" spc="-1" strike="noStrike">
                <a:solidFill>
                  <a:srgbClr val="8b8b8b"/>
                </a:solidFill>
                <a:latin typeface="Calibri"/>
              </a:rPr>
              <a:t>29.9.22</a:t>
            </a:fld>
            <a:endParaRPr b="0" lang="ru-RU" sz="1200" spc="-1" strike="noStrike">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noAutofit/>
          </a:bodyPr>
          <a:p>
            <a:endParaRPr b="0" lang="ru-RU" sz="2400" spc="-1" strike="noStrike">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22AE3FA7-FDBE-4307-BC2C-D0486C274A67}" type="slidenum">
              <a:rPr b="0" lang="ru-RU" sz="1200" spc="-1" strike="noStrike">
                <a:solidFill>
                  <a:srgbClr val="8b8b8b"/>
                </a:solidFill>
                <a:latin typeface="Calibri"/>
              </a:rPr>
              <a:t>&lt;номер&gt;</a:t>
            </a:fld>
            <a:endParaRPr b="0" lang="ru-RU" sz="12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3200" spc="-1" strike="noStrike">
                <a:solidFill>
                  <a:srgbClr val="000000"/>
                </a:solidFill>
                <a:latin typeface="Calibri"/>
              </a:rPr>
              <a:t>Для правки структуры щёлкните мышью</a:t>
            </a:r>
            <a:endParaRPr b="0" lang="ru-RU"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ru-RU" sz="2400" spc="-1" strike="noStrike">
                <a:solidFill>
                  <a:srgbClr val="000000"/>
                </a:solidFill>
                <a:latin typeface="Calibri"/>
              </a:rPr>
              <a:t>Второй уровень структуры</a:t>
            </a:r>
            <a:endParaRPr b="0" lang="ru-RU"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ru-RU" sz="2000" spc="-1" strike="noStrike">
                <a:solidFill>
                  <a:srgbClr val="000000"/>
                </a:solidFill>
                <a:latin typeface="Calibri"/>
              </a:rPr>
              <a:t>Третий уровень структуры</a:t>
            </a:r>
            <a:endParaRPr b="0" lang="ru-RU"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ru-RU" sz="2000" spc="-1" strike="noStrike">
                <a:solidFill>
                  <a:srgbClr val="000000"/>
                </a:solidFill>
                <a:latin typeface="Calibri"/>
              </a:rPr>
              <a:t>Четвёртый уровень структуры</a:t>
            </a:r>
            <a:endParaRPr b="0" lang="ru-RU"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ru-RU" sz="2000" spc="-1" strike="noStrike">
                <a:solidFill>
                  <a:srgbClr val="000000"/>
                </a:solidFill>
                <a:latin typeface="Calibri"/>
              </a:rPr>
              <a:t>Пятый уровень структуры</a:t>
            </a:r>
            <a:endParaRPr b="0" lang="ru-RU"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ru-RU" sz="2000" spc="-1" strike="noStrike">
                <a:solidFill>
                  <a:srgbClr val="000000"/>
                </a:solidFill>
                <a:latin typeface="Calibri"/>
              </a:rPr>
              <a:t>Шестой уровень структуры</a:t>
            </a:r>
            <a:endParaRPr b="0" lang="ru-RU"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ru-RU" sz="2000" spc="-1" strike="noStrike">
                <a:solidFill>
                  <a:srgbClr val="000000"/>
                </a:solidFill>
                <a:latin typeface="Calibri"/>
              </a:rPr>
              <a:t>Седьмой уровень структуры</a:t>
            </a:r>
            <a:endParaRPr b="0" lang="ru-RU"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ru-RU" sz="4400" spc="-1" strike="noStrike">
                <a:solidFill>
                  <a:srgbClr val="000000"/>
                </a:solidFill>
                <a:latin typeface="Calibri"/>
              </a:rPr>
              <a:t>Образец заголовка</a:t>
            </a:r>
            <a:endParaRPr b="0" lang="ru-RU" sz="4400" spc="-1" strike="noStrike">
              <a:solidFill>
                <a:srgbClr val="000000"/>
              </a:solidFill>
              <a:latin typeface="Calibri"/>
            </a:endParaRPr>
          </a:p>
        </p:txBody>
      </p:sp>
      <p:sp>
        <p:nvSpPr>
          <p:cNvPr id="42" name="PlaceHolder 2"/>
          <p:cNvSpPr>
            <a:spLocks noGrp="1"/>
          </p:cNvSpPr>
          <p:nvPr>
            <p:ph type="dt"/>
          </p:nvPr>
        </p:nvSpPr>
        <p:spPr>
          <a:xfrm>
            <a:off x="457200" y="6356520"/>
            <a:ext cx="2133360" cy="364680"/>
          </a:xfrm>
          <a:prstGeom prst="rect">
            <a:avLst/>
          </a:prstGeom>
        </p:spPr>
        <p:txBody>
          <a:bodyPr anchor="ctr">
            <a:noAutofit/>
          </a:bodyPr>
          <a:p>
            <a:pPr>
              <a:lnSpc>
                <a:spcPct val="100000"/>
              </a:lnSpc>
            </a:pPr>
            <a:fld id="{B44F1A4B-677E-40F6-B890-4CAC467CB577}" type="datetime">
              <a:rPr b="0" lang="ru-RU" sz="1200" spc="-1" strike="noStrike">
                <a:solidFill>
                  <a:srgbClr val="8b8b8b"/>
                </a:solidFill>
                <a:latin typeface="Calibri"/>
              </a:rPr>
              <a:t>29.9.22</a:t>
            </a:fld>
            <a:endParaRPr b="0" lang="ru-RU" sz="1200" spc="-1" strike="noStrike">
              <a:latin typeface="Times New Roman"/>
            </a:endParaRPr>
          </a:p>
        </p:txBody>
      </p:sp>
      <p:sp>
        <p:nvSpPr>
          <p:cNvPr id="43" name="PlaceHolder 3"/>
          <p:cNvSpPr>
            <a:spLocks noGrp="1"/>
          </p:cNvSpPr>
          <p:nvPr>
            <p:ph type="ftr"/>
          </p:nvPr>
        </p:nvSpPr>
        <p:spPr>
          <a:xfrm>
            <a:off x="3124080" y="6356520"/>
            <a:ext cx="2895120" cy="364680"/>
          </a:xfrm>
          <a:prstGeom prst="rect">
            <a:avLst/>
          </a:prstGeom>
        </p:spPr>
        <p:txBody>
          <a:bodyPr anchor="ctr">
            <a:noAutofit/>
          </a:bodyPr>
          <a:p>
            <a:endParaRPr b="0" lang="ru-RU" sz="2400" spc="-1" strike="noStrike">
              <a:latin typeface="Times New Roman"/>
            </a:endParaRPr>
          </a:p>
        </p:txBody>
      </p:sp>
      <p:sp>
        <p:nvSpPr>
          <p:cNvPr id="44" name="PlaceHolder 4"/>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5C8AD620-950F-44A9-A9E6-E1C6586A7863}" type="slidenum">
              <a:rPr b="0" lang="ru-RU" sz="1200" spc="-1" strike="noStrike">
                <a:solidFill>
                  <a:srgbClr val="8b8b8b"/>
                </a:solidFill>
                <a:latin typeface="Calibri"/>
              </a:rPr>
              <a:t>&lt;номер&gt;</a:t>
            </a:fld>
            <a:endParaRPr b="0" lang="ru-RU" sz="1200" spc="-1" strike="noStrike">
              <a:latin typeface="Times New Roman"/>
            </a:endParaRPr>
          </a:p>
        </p:txBody>
      </p:sp>
      <p:sp>
        <p:nvSpPr>
          <p:cNvPr id="45"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3200" spc="-1" strike="noStrike">
                <a:solidFill>
                  <a:srgbClr val="000000"/>
                </a:solidFill>
                <a:latin typeface="Calibri"/>
              </a:rPr>
              <a:t>Для правки структуры щёлкните мышью</a:t>
            </a:r>
            <a:endParaRPr b="0" lang="ru-RU"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ru-RU" sz="2400" spc="-1" strike="noStrike">
                <a:solidFill>
                  <a:srgbClr val="000000"/>
                </a:solidFill>
                <a:latin typeface="Calibri"/>
              </a:rPr>
              <a:t>Второй уровень структуры</a:t>
            </a:r>
            <a:endParaRPr b="0" lang="ru-RU"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ru-RU" sz="2000" spc="-1" strike="noStrike">
                <a:solidFill>
                  <a:srgbClr val="000000"/>
                </a:solidFill>
                <a:latin typeface="Calibri"/>
              </a:rPr>
              <a:t>Третий уровень структуры</a:t>
            </a:r>
            <a:endParaRPr b="0" lang="ru-RU"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ru-RU" sz="2000" spc="-1" strike="noStrike">
                <a:solidFill>
                  <a:srgbClr val="000000"/>
                </a:solidFill>
                <a:latin typeface="Calibri"/>
              </a:rPr>
              <a:t>Четвёртый уровень структуры</a:t>
            </a:r>
            <a:endParaRPr b="0" lang="ru-RU"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ru-RU" sz="2000" spc="-1" strike="noStrike">
                <a:solidFill>
                  <a:srgbClr val="000000"/>
                </a:solidFill>
                <a:latin typeface="Calibri"/>
              </a:rPr>
              <a:t>Пятый уровень структуры</a:t>
            </a:r>
            <a:endParaRPr b="0" lang="ru-RU"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ru-RU" sz="2000" spc="-1" strike="noStrike">
                <a:solidFill>
                  <a:srgbClr val="000000"/>
                </a:solidFill>
                <a:latin typeface="Calibri"/>
              </a:rPr>
              <a:t>Шестой уровень структуры</a:t>
            </a:r>
            <a:endParaRPr b="0" lang="ru-RU"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ru-RU" sz="2000" spc="-1" strike="noStrike">
                <a:solidFill>
                  <a:srgbClr val="000000"/>
                </a:solidFill>
                <a:latin typeface="Calibri"/>
              </a:rPr>
              <a:t>Седьмой уровень структуры</a:t>
            </a:r>
            <a:endParaRPr b="0" lang="ru-RU"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2" name="PlaceHolder 1"/>
          <p:cNvSpPr>
            <a:spLocks noGrp="1"/>
          </p:cNvSpPr>
          <p:nvPr>
            <p:ph type="dt"/>
          </p:nvPr>
        </p:nvSpPr>
        <p:spPr>
          <a:xfrm>
            <a:off x="457200" y="6356520"/>
            <a:ext cx="2133360" cy="364680"/>
          </a:xfrm>
          <a:prstGeom prst="rect">
            <a:avLst/>
          </a:prstGeom>
        </p:spPr>
        <p:txBody>
          <a:bodyPr anchor="ctr">
            <a:noAutofit/>
          </a:bodyPr>
          <a:p>
            <a:pPr>
              <a:lnSpc>
                <a:spcPct val="100000"/>
              </a:lnSpc>
            </a:pPr>
            <a:fld id="{15BAE860-8C8C-4ACF-AD87-4563DD61C9D6}" type="datetime">
              <a:rPr b="0" lang="ru-RU" sz="1200" spc="-1" strike="noStrike">
                <a:solidFill>
                  <a:srgbClr val="8b8b8b"/>
                </a:solidFill>
                <a:latin typeface="Calibri"/>
              </a:rPr>
              <a:t>29.9.22</a:t>
            </a:fld>
            <a:endParaRPr b="0" lang="ru-RU" sz="1200" spc="-1" strike="noStrike">
              <a:latin typeface="Times New Roman"/>
            </a:endParaRPr>
          </a:p>
        </p:txBody>
      </p:sp>
      <p:sp>
        <p:nvSpPr>
          <p:cNvPr id="83" name="PlaceHolder 2"/>
          <p:cNvSpPr>
            <a:spLocks noGrp="1"/>
          </p:cNvSpPr>
          <p:nvPr>
            <p:ph type="ftr"/>
          </p:nvPr>
        </p:nvSpPr>
        <p:spPr>
          <a:xfrm>
            <a:off x="3124080" y="6356520"/>
            <a:ext cx="2895120" cy="364680"/>
          </a:xfrm>
          <a:prstGeom prst="rect">
            <a:avLst/>
          </a:prstGeom>
        </p:spPr>
        <p:txBody>
          <a:bodyPr anchor="ctr">
            <a:noAutofit/>
          </a:bodyPr>
          <a:p>
            <a:endParaRPr b="0" lang="ru-RU" sz="2400" spc="-1" strike="noStrike">
              <a:latin typeface="Times New Roman"/>
            </a:endParaRPr>
          </a:p>
        </p:txBody>
      </p:sp>
      <p:sp>
        <p:nvSpPr>
          <p:cNvPr id="84" name="PlaceHolder 3"/>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C9DE1302-E852-416C-BC1F-A8DF326A59FB}" type="slidenum">
              <a:rPr b="0" lang="ru-RU" sz="1200" spc="-1" strike="noStrike">
                <a:solidFill>
                  <a:srgbClr val="8b8b8b"/>
                </a:solidFill>
                <a:latin typeface="Calibri"/>
              </a:rPr>
              <a:t>&lt;номер&gt;</a:t>
            </a:fld>
            <a:endParaRPr b="0" lang="ru-RU" sz="1200" spc="-1" strike="noStrike">
              <a:latin typeface="Times New Roman"/>
            </a:endParaRPr>
          </a:p>
        </p:txBody>
      </p:sp>
      <p:sp>
        <p:nvSpPr>
          <p:cNvPr id="85" name="PlaceHolder 4"/>
          <p:cNvSpPr>
            <a:spLocks noGrp="1"/>
          </p:cNvSpPr>
          <p:nvPr>
            <p:ph type="title"/>
          </p:nvPr>
        </p:nvSpPr>
        <p:spPr>
          <a:xfrm>
            <a:off x="457200" y="273600"/>
            <a:ext cx="8229240" cy="1144800"/>
          </a:xfrm>
          <a:prstGeom prst="rect">
            <a:avLst/>
          </a:prstGeom>
        </p:spPr>
        <p:txBody>
          <a:bodyPr lIns="0" rIns="0" tIns="0" bIns="0" anchor="ctr">
            <a:noAutofit/>
          </a:bodyPr>
          <a:p>
            <a:r>
              <a:rPr b="0" lang="ru-RU" sz="1800" spc="-1" strike="noStrike">
                <a:solidFill>
                  <a:srgbClr val="000000"/>
                </a:solidFill>
                <a:latin typeface="Calibri"/>
              </a:rPr>
              <a:t>Для правки текста заглавия щёлкните мышью</a:t>
            </a:r>
            <a:endParaRPr b="0" lang="ru-RU" sz="1800" spc="-1" strike="noStrike">
              <a:solidFill>
                <a:srgbClr val="000000"/>
              </a:solidFill>
              <a:latin typeface="Calibri"/>
            </a:endParaRPr>
          </a:p>
        </p:txBody>
      </p:sp>
      <p:sp>
        <p:nvSpPr>
          <p:cNvPr id="86"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3200" spc="-1" strike="noStrike">
                <a:solidFill>
                  <a:srgbClr val="000000"/>
                </a:solidFill>
                <a:latin typeface="Calibri"/>
              </a:rPr>
              <a:t>Для правки структуры щёлкните мышью</a:t>
            </a:r>
            <a:endParaRPr b="0" lang="ru-RU"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ru-RU" sz="2400" spc="-1" strike="noStrike">
                <a:solidFill>
                  <a:srgbClr val="000000"/>
                </a:solidFill>
                <a:latin typeface="Calibri"/>
              </a:rPr>
              <a:t>Второй уровень структуры</a:t>
            </a:r>
            <a:endParaRPr b="0" lang="ru-RU"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ru-RU" sz="2000" spc="-1" strike="noStrike">
                <a:solidFill>
                  <a:srgbClr val="000000"/>
                </a:solidFill>
                <a:latin typeface="Calibri"/>
              </a:rPr>
              <a:t>Третий уровень структуры</a:t>
            </a:r>
            <a:endParaRPr b="0" lang="ru-RU"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ru-RU" sz="2000" spc="-1" strike="noStrike">
                <a:solidFill>
                  <a:srgbClr val="000000"/>
                </a:solidFill>
                <a:latin typeface="Calibri"/>
              </a:rPr>
              <a:t>Четвёртый уровень структуры</a:t>
            </a:r>
            <a:endParaRPr b="0" lang="ru-RU"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ru-RU" sz="2000" spc="-1" strike="noStrike">
                <a:solidFill>
                  <a:srgbClr val="000000"/>
                </a:solidFill>
                <a:latin typeface="Calibri"/>
              </a:rPr>
              <a:t>Пятый уровень структуры</a:t>
            </a:r>
            <a:endParaRPr b="0" lang="ru-RU"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ru-RU" sz="2000" spc="-1" strike="noStrike">
                <a:solidFill>
                  <a:srgbClr val="000000"/>
                </a:solidFill>
                <a:latin typeface="Calibri"/>
              </a:rPr>
              <a:t>Шестой уровень структуры</a:t>
            </a:r>
            <a:endParaRPr b="0" lang="ru-RU"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ru-RU" sz="2000" spc="-1" strike="noStrike">
                <a:solidFill>
                  <a:srgbClr val="000000"/>
                </a:solidFill>
                <a:latin typeface="Calibri"/>
              </a:rPr>
              <a:t>Седьмой уровень структуры</a:t>
            </a:r>
            <a:endParaRPr b="0" lang="ru-RU"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ru-RU" sz="4400" spc="-1" strike="noStrike">
                <a:solidFill>
                  <a:srgbClr val="000000"/>
                </a:solidFill>
                <a:latin typeface="Calibri"/>
              </a:rPr>
              <a:t>Образец заголовка</a:t>
            </a:r>
            <a:endParaRPr b="0" lang="ru-RU" sz="4400" spc="-1" strike="noStrike">
              <a:solidFill>
                <a:srgbClr val="000000"/>
              </a:solidFill>
              <a:latin typeface="Calibri"/>
            </a:endParaRPr>
          </a:p>
        </p:txBody>
      </p:sp>
      <p:sp>
        <p:nvSpPr>
          <p:cNvPr id="124" name="PlaceHolder 2"/>
          <p:cNvSpPr>
            <a:spLocks noGrp="1"/>
          </p:cNvSpPr>
          <p:nvPr>
            <p:ph type="body"/>
          </p:nvPr>
        </p:nvSpPr>
        <p:spPr>
          <a:xfrm>
            <a:off x="457200" y="1600200"/>
            <a:ext cx="8229240" cy="4525560"/>
          </a:xfrm>
          <a:prstGeom prst="rect">
            <a:avLst/>
          </a:prstGeom>
        </p:spPr>
        <p:txBody>
          <a:bodyPr>
            <a:noAutofit/>
          </a:bodyPr>
          <a:p>
            <a:pPr marL="343080" indent="-342720">
              <a:lnSpc>
                <a:spcPct val="100000"/>
              </a:lnSpc>
              <a:spcBef>
                <a:spcPts val="641"/>
              </a:spcBef>
              <a:buClr>
                <a:srgbClr val="000000"/>
              </a:buClr>
              <a:buFont typeface="Arial"/>
              <a:buChar char="•"/>
            </a:pPr>
            <a:r>
              <a:rPr b="0" lang="ru-RU" sz="3200" spc="-1" strike="noStrike">
                <a:solidFill>
                  <a:srgbClr val="000000"/>
                </a:solidFill>
                <a:latin typeface="Calibri"/>
              </a:rPr>
              <a:t>Образец текста</a:t>
            </a:r>
            <a:endParaRPr b="0" lang="ru-RU"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ru-RU" sz="2800" spc="-1" strike="noStrike">
                <a:solidFill>
                  <a:srgbClr val="000000"/>
                </a:solidFill>
                <a:latin typeface="Calibri"/>
              </a:rPr>
              <a:t>Второй уровень</a:t>
            </a:r>
            <a:endParaRPr b="0" lang="ru-RU"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ru-RU" sz="2400" spc="-1" strike="noStrike">
                <a:solidFill>
                  <a:srgbClr val="000000"/>
                </a:solidFill>
                <a:latin typeface="Calibri"/>
              </a:rPr>
              <a:t>Третий уровень</a:t>
            </a:r>
            <a:endParaRPr b="0" lang="ru-RU" sz="2400" spc="-1" strike="noStrike">
              <a:solidFill>
                <a:srgbClr val="000000"/>
              </a:solidFill>
              <a:latin typeface="Calibri"/>
            </a:endParaRPr>
          </a:p>
          <a:p>
            <a:pPr lvl="3" marL="1600200" indent="-228240">
              <a:lnSpc>
                <a:spcPct val="100000"/>
              </a:lnSpc>
              <a:spcBef>
                <a:spcPts val="400"/>
              </a:spcBef>
              <a:buClr>
                <a:srgbClr val="000000"/>
              </a:buClr>
              <a:buFont typeface="Arial"/>
              <a:buChar char="–"/>
            </a:pPr>
            <a:r>
              <a:rPr b="0" lang="ru-RU" sz="2000" spc="-1" strike="noStrike">
                <a:solidFill>
                  <a:srgbClr val="000000"/>
                </a:solidFill>
                <a:latin typeface="Calibri"/>
              </a:rPr>
              <a:t>Четвертый уровень</a:t>
            </a:r>
            <a:endParaRPr b="0" lang="ru-RU" sz="2000" spc="-1" strike="noStrike">
              <a:solidFill>
                <a:srgbClr val="000000"/>
              </a:solidFill>
              <a:latin typeface="Calibri"/>
            </a:endParaRPr>
          </a:p>
          <a:p>
            <a:pPr lvl="4" marL="2057400" indent="-228240">
              <a:lnSpc>
                <a:spcPct val="100000"/>
              </a:lnSpc>
              <a:spcBef>
                <a:spcPts val="400"/>
              </a:spcBef>
              <a:buClr>
                <a:srgbClr val="000000"/>
              </a:buClr>
              <a:buFont typeface="Arial"/>
              <a:buChar char="»"/>
            </a:pPr>
            <a:r>
              <a:rPr b="0" lang="ru-RU" sz="2000" spc="-1" strike="noStrike">
                <a:solidFill>
                  <a:srgbClr val="000000"/>
                </a:solidFill>
                <a:latin typeface="Calibri"/>
              </a:rPr>
              <a:t>Пятый уровень</a:t>
            </a:r>
            <a:endParaRPr b="0" lang="ru-RU" sz="2000" spc="-1" strike="noStrike">
              <a:solidFill>
                <a:srgbClr val="000000"/>
              </a:solidFill>
              <a:latin typeface="Calibri"/>
            </a:endParaRPr>
          </a:p>
        </p:txBody>
      </p:sp>
      <p:sp>
        <p:nvSpPr>
          <p:cNvPr id="125" name="PlaceHolder 3"/>
          <p:cNvSpPr>
            <a:spLocks noGrp="1"/>
          </p:cNvSpPr>
          <p:nvPr>
            <p:ph type="dt"/>
          </p:nvPr>
        </p:nvSpPr>
        <p:spPr>
          <a:xfrm>
            <a:off x="457200" y="6356520"/>
            <a:ext cx="2133360" cy="364680"/>
          </a:xfrm>
          <a:prstGeom prst="rect">
            <a:avLst/>
          </a:prstGeom>
        </p:spPr>
        <p:txBody>
          <a:bodyPr anchor="ctr">
            <a:noAutofit/>
          </a:bodyPr>
          <a:p>
            <a:pPr>
              <a:lnSpc>
                <a:spcPct val="100000"/>
              </a:lnSpc>
            </a:pPr>
            <a:fld id="{D613FD3C-D54B-417A-AC9C-5EF59CB9A55A}" type="datetime">
              <a:rPr b="0" lang="ru-RU" sz="1200" spc="-1" strike="noStrike">
                <a:solidFill>
                  <a:srgbClr val="8b8b8b"/>
                </a:solidFill>
                <a:latin typeface="Calibri"/>
              </a:rPr>
              <a:t>29.9.22</a:t>
            </a:fld>
            <a:endParaRPr b="0" lang="ru-RU" sz="1200" spc="-1" strike="noStrike">
              <a:latin typeface="Times New Roman"/>
            </a:endParaRPr>
          </a:p>
        </p:txBody>
      </p:sp>
      <p:sp>
        <p:nvSpPr>
          <p:cNvPr id="126" name="PlaceHolder 4"/>
          <p:cNvSpPr>
            <a:spLocks noGrp="1"/>
          </p:cNvSpPr>
          <p:nvPr>
            <p:ph type="ftr"/>
          </p:nvPr>
        </p:nvSpPr>
        <p:spPr>
          <a:xfrm>
            <a:off x="3124080" y="6356520"/>
            <a:ext cx="2895120" cy="364680"/>
          </a:xfrm>
          <a:prstGeom prst="rect">
            <a:avLst/>
          </a:prstGeom>
        </p:spPr>
        <p:txBody>
          <a:bodyPr anchor="ctr">
            <a:noAutofit/>
          </a:bodyPr>
          <a:p>
            <a:endParaRPr b="0" lang="ru-RU" sz="2400" spc="-1" strike="noStrike">
              <a:latin typeface="Times New Roman"/>
            </a:endParaRPr>
          </a:p>
        </p:txBody>
      </p:sp>
      <p:sp>
        <p:nvSpPr>
          <p:cNvPr id="127" name="PlaceHolder 5"/>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52F44352-D5DB-49DC-BD9B-D42B7C8707DA}" type="slidenum">
              <a:rPr b="0" lang="ru-RU" sz="1200" spc="-1" strike="noStrike">
                <a:solidFill>
                  <a:srgbClr val="8b8b8b"/>
                </a:solidFill>
                <a:latin typeface="Calibri"/>
              </a:rPr>
              <a:t>&lt;номер&gt;</a:t>
            </a:fld>
            <a:endParaRPr b="0" lang="ru-RU"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1"/>
          <p:cNvSpPr txBox="1"/>
          <p:nvPr/>
        </p:nvSpPr>
        <p:spPr>
          <a:xfrm>
            <a:off x="395640" y="404640"/>
            <a:ext cx="8062200" cy="3195360"/>
          </a:xfrm>
          <a:prstGeom prst="rect">
            <a:avLst/>
          </a:prstGeom>
          <a:solidFill>
            <a:srgbClr val="4f81bd"/>
          </a:solidFill>
          <a:ln w="38160">
            <a:solidFill>
              <a:srgbClr val="ffffff"/>
            </a:solidFill>
            <a:round/>
          </a:ln>
          <a:effectLst>
            <a:outerShdw dist="20160" dir="5400000">
              <a:srgbClr val="000000">
                <a:alpha val="38000"/>
              </a:srgbClr>
            </a:outerShdw>
          </a:effectLst>
        </p:spPr>
        <p:txBody>
          <a:bodyPr anchor="ctr">
            <a:normAutofit/>
          </a:bodyPr>
          <a:p>
            <a:pPr algn="ctr">
              <a:lnSpc>
                <a:spcPct val="100000"/>
              </a:lnSpc>
            </a:pPr>
            <a:r>
              <a:rPr b="1" i="1" lang="ru-RU" sz="3600" spc="-1" strike="noStrike">
                <a:solidFill>
                  <a:srgbClr val="ffffff"/>
                </a:solidFill>
                <a:latin typeface="Calibri"/>
              </a:rPr>
              <a:t>Краткий анализ результатов ЕГЭ по обществознанию 2022</a:t>
            </a:r>
            <a:endParaRPr b="0" lang="ru-RU" sz="3600" spc="-1" strike="noStrike">
              <a:solidFill>
                <a:srgbClr val="000000"/>
              </a:solidFill>
              <a:latin typeface="Calibri"/>
            </a:endParaRPr>
          </a:p>
        </p:txBody>
      </p:sp>
      <p:sp>
        <p:nvSpPr>
          <p:cNvPr id="171" name="TextShape 2"/>
          <p:cNvSpPr txBox="1"/>
          <p:nvPr/>
        </p:nvSpPr>
        <p:spPr>
          <a:xfrm>
            <a:off x="2339640" y="3886200"/>
            <a:ext cx="6120360" cy="2638800"/>
          </a:xfrm>
          <a:prstGeom prst="rect">
            <a:avLst/>
          </a:prstGeom>
          <a:gradFill rotWithShape="0">
            <a:gsLst>
              <a:gs pos="0">
                <a:srgbClr val="bfecff"/>
              </a:gs>
              <a:gs pos="100000">
                <a:srgbClr val="e6f7ff"/>
              </a:gs>
            </a:gsLst>
            <a:lin ang="16200000"/>
          </a:gradFill>
          <a:ln w="38160">
            <a:solidFill>
              <a:srgbClr val="46aac4"/>
            </a:solidFill>
            <a:round/>
          </a:ln>
          <a:effectLst>
            <a:outerShdw dist="20160" dir="5400000">
              <a:srgbClr val="000000">
                <a:alpha val="38000"/>
              </a:srgbClr>
            </a:outerShdw>
          </a:effectLst>
        </p:spPr>
        <p:txBody>
          <a:bodyPr>
            <a:normAutofit fontScale="38000"/>
          </a:bodyPr>
          <a:p>
            <a:pPr algn="ctr">
              <a:lnSpc>
                <a:spcPct val="100000"/>
              </a:lnSpc>
              <a:spcBef>
                <a:spcPts val="641"/>
              </a:spcBef>
            </a:pPr>
            <a:endParaRPr b="0" lang="ru-RU" sz="3200" spc="-1" strike="noStrike">
              <a:latin typeface="Arial"/>
            </a:endParaRPr>
          </a:p>
          <a:p>
            <a:pPr algn="r">
              <a:lnSpc>
                <a:spcPct val="100000"/>
              </a:lnSpc>
              <a:spcBef>
                <a:spcPts val="641"/>
              </a:spcBef>
            </a:pPr>
            <a:r>
              <a:rPr b="1" i="1" lang="ru-RU" sz="3200" spc="-1" strike="noStrike">
                <a:solidFill>
                  <a:srgbClr val="000000"/>
                </a:solidFill>
                <a:latin typeface="Calibri"/>
              </a:rPr>
              <a:t>Председатель </a:t>
            </a:r>
            <a:endParaRPr b="0" lang="ru-RU" sz="3200" spc="-1" strike="noStrike">
              <a:latin typeface="Arial"/>
            </a:endParaRPr>
          </a:p>
          <a:p>
            <a:pPr algn="r">
              <a:lnSpc>
                <a:spcPct val="100000"/>
              </a:lnSpc>
              <a:spcBef>
                <a:spcPts val="641"/>
              </a:spcBef>
            </a:pPr>
            <a:r>
              <a:rPr b="1" i="1" lang="ru-RU" sz="3200" spc="-1" strike="noStrike">
                <a:solidFill>
                  <a:srgbClr val="000000"/>
                </a:solidFill>
                <a:latin typeface="Calibri"/>
              </a:rPr>
              <a:t>региональной экспертной комиссии </a:t>
            </a:r>
            <a:endParaRPr b="0" lang="ru-RU" sz="3200" spc="-1" strike="noStrike">
              <a:latin typeface="Arial"/>
            </a:endParaRPr>
          </a:p>
          <a:p>
            <a:pPr algn="r">
              <a:lnSpc>
                <a:spcPct val="100000"/>
              </a:lnSpc>
              <a:spcBef>
                <a:spcPts val="641"/>
              </a:spcBef>
            </a:pPr>
            <a:r>
              <a:rPr b="1" i="1" lang="ru-RU" sz="3200" spc="-1" strike="noStrike">
                <a:solidFill>
                  <a:srgbClr val="000000"/>
                </a:solidFill>
                <a:latin typeface="Calibri"/>
              </a:rPr>
              <a:t>по проверке ЕГЭ по обществознанию  </a:t>
            </a:r>
            <a:endParaRPr b="0" lang="ru-RU" sz="3200" spc="-1" strike="noStrike">
              <a:latin typeface="Arial"/>
            </a:endParaRPr>
          </a:p>
          <a:p>
            <a:pPr algn="r">
              <a:lnSpc>
                <a:spcPct val="100000"/>
              </a:lnSpc>
              <a:spcBef>
                <a:spcPts val="641"/>
              </a:spcBef>
            </a:pPr>
            <a:r>
              <a:rPr b="1" i="1" lang="ru-RU" sz="3200" spc="-1" strike="noStrike">
                <a:solidFill>
                  <a:srgbClr val="000000"/>
                </a:solidFill>
                <a:latin typeface="Calibri"/>
              </a:rPr>
              <a:t>в Тюменской области</a:t>
            </a:r>
            <a:endParaRPr b="0" lang="ru-RU" sz="3200" spc="-1" strike="noStrike">
              <a:latin typeface="Arial"/>
            </a:endParaRPr>
          </a:p>
          <a:p>
            <a:pPr algn="r">
              <a:lnSpc>
                <a:spcPct val="100000"/>
              </a:lnSpc>
              <a:spcBef>
                <a:spcPts val="1020"/>
              </a:spcBef>
            </a:pPr>
            <a:r>
              <a:rPr b="1" i="1" lang="ru-RU" sz="5100" spc="-1" strike="noStrike">
                <a:solidFill>
                  <a:srgbClr val="000000"/>
                </a:solidFill>
                <a:latin typeface="Calibri"/>
              </a:rPr>
              <a:t>Мартынова Д.В.</a:t>
            </a:r>
            <a:endParaRPr b="0" lang="ru-RU" sz="5100" spc="-1" strike="noStrike">
              <a:latin typeface="Arial"/>
            </a:endParaRPr>
          </a:p>
          <a:p>
            <a:pPr algn="r">
              <a:lnSpc>
                <a:spcPct val="100000"/>
              </a:lnSpc>
              <a:spcBef>
                <a:spcPts val="1020"/>
              </a:spcBef>
            </a:pPr>
            <a:r>
              <a:rPr b="1" i="1" lang="en-US" sz="5100" spc="-1" strike="noStrike">
                <a:solidFill>
                  <a:srgbClr val="ff0000"/>
                </a:solidFill>
                <a:latin typeface="Calibri"/>
              </a:rPr>
              <a:t>dinamart@mail.ru</a:t>
            </a:r>
            <a:endParaRPr b="0" lang="ru-RU" sz="5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TextShape 1"/>
          <p:cNvSpPr txBox="1"/>
          <p:nvPr/>
        </p:nvSpPr>
        <p:spPr>
          <a:xfrm>
            <a:off x="0" y="0"/>
            <a:ext cx="9143640" cy="764280"/>
          </a:xfrm>
          <a:prstGeom prst="rect">
            <a:avLst/>
          </a:prstGeom>
          <a:gradFill rotWithShape="0">
            <a:gsLst>
              <a:gs pos="0">
                <a:srgbClr val="d9caee"/>
              </a:gs>
              <a:gs pos="100000">
                <a:srgbClr val="f1eaf8"/>
              </a:gs>
            </a:gsLst>
            <a:lin ang="16200000"/>
          </a:gra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400" spc="-1" strike="noStrike">
                <a:solidFill>
                  <a:srgbClr val="000000"/>
                </a:solidFill>
                <a:latin typeface="Calibri"/>
              </a:rPr>
              <a:t> </a:t>
            </a:r>
            <a:r>
              <a:rPr b="1" lang="ru-RU" sz="2400" spc="-1" strike="noStrike">
                <a:solidFill>
                  <a:srgbClr val="000000"/>
                </a:solidFill>
                <a:latin typeface="Calibri"/>
              </a:rPr>
              <a:t>ВЫВОДЫ </a:t>
            </a:r>
            <a:br/>
            <a:r>
              <a:rPr b="1" lang="ru-RU" sz="2400" spc="-1" strike="noStrike">
                <a:solidFill>
                  <a:srgbClr val="000000"/>
                </a:solidFill>
                <a:latin typeface="Calibri"/>
              </a:rPr>
              <a:t>о характере изменения количества участников ЕГЭ по учебному предмету</a:t>
            </a: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189" name="TextShape 2"/>
          <p:cNvSpPr txBox="1"/>
          <p:nvPr/>
        </p:nvSpPr>
        <p:spPr>
          <a:xfrm>
            <a:off x="0" y="764640"/>
            <a:ext cx="8928720" cy="5976360"/>
          </a:xfrm>
          <a:prstGeom prst="rect">
            <a:avLst/>
          </a:prstGeom>
          <a:gradFill rotWithShape="0">
            <a:gsLst>
              <a:gs pos="0">
                <a:srgbClr val="e3fbc2"/>
              </a:gs>
              <a:gs pos="100000">
                <a:srgbClr val="f4ffe6"/>
              </a:gs>
            </a:gsLst>
            <a:lin ang="16200000"/>
          </a:gradFill>
          <a:ln w="9360">
            <a:solidFill>
              <a:srgbClr val="98b855"/>
            </a:solidFill>
            <a:round/>
          </a:ln>
          <a:effectLst>
            <a:outerShdw dist="20160" dir="5400000">
              <a:srgbClr val="000000">
                <a:alpha val="38000"/>
              </a:srgbClr>
            </a:outerShdw>
          </a:effectLst>
        </p:spPr>
        <p:txBody>
          <a:bodyPr>
            <a:noAutofit/>
          </a:bodyPr>
          <a:p>
            <a:pPr marL="343080" indent="-342720" algn="just">
              <a:lnSpc>
                <a:spcPct val="100000"/>
              </a:lnSpc>
              <a:spcBef>
                <a:spcPts val="380"/>
              </a:spcBef>
              <a:buClr>
                <a:srgbClr val="000000"/>
              </a:buClr>
              <a:buFont typeface="Arial"/>
              <a:buChar char="•"/>
            </a:pPr>
            <a:r>
              <a:rPr b="0" lang="ru-RU" sz="1600" spc="-1" strike="noStrike">
                <a:solidFill>
                  <a:srgbClr val="000000"/>
                </a:solidFill>
                <a:latin typeface="Calibri"/>
              </a:rPr>
              <a:t>	</a:t>
            </a:r>
            <a:r>
              <a:rPr b="0" lang="ru-RU" sz="1900" spc="-1" strike="noStrike">
                <a:solidFill>
                  <a:srgbClr val="000000"/>
                </a:solidFill>
                <a:latin typeface="Calibri"/>
              </a:rPr>
              <a:t>В 2021 году количество выпускников прошлых лет, составляло 177 человек (5,7% от общего количества участников), то есть статистически вернулось к показателям 2019 и 2018 года.  В 2022 году в этой категории 149 человек (4,8%), на уменьшение количества участников в этой категории повлияло, в том числе, и существенное изменение формата ЕГЭ по предмету, появление новых заданий, требующих внимания и подготовки, что заставило многих выпускников прошлых лет уже заявившихся на экзамен, отказаться от него. Подтверждением этому является низкая явка ВПЛ на ЕГЭ в резервный день 29 июня.</a:t>
            </a:r>
            <a:endParaRPr b="0" lang="ru-RU" sz="1900" spc="-1" strike="noStrike">
              <a:solidFill>
                <a:srgbClr val="000000"/>
              </a:solidFill>
              <a:latin typeface="Calibri"/>
            </a:endParaRPr>
          </a:p>
          <a:p>
            <a:pPr marL="343080" indent="-342720" algn="just">
              <a:lnSpc>
                <a:spcPct val="100000"/>
              </a:lnSpc>
              <a:spcBef>
                <a:spcPts val="380"/>
              </a:spcBef>
              <a:buClr>
                <a:srgbClr val="000000"/>
              </a:buClr>
              <a:buFont typeface="Arial"/>
              <a:buChar char="•"/>
            </a:pPr>
            <a:r>
              <a:rPr b="0" lang="ru-RU" sz="1900" spc="-1" strike="noStrike">
                <a:solidFill>
                  <a:srgbClr val="000000"/>
                </a:solidFill>
                <a:latin typeface="Calibri"/>
              </a:rPr>
              <a:t>Как и в предыдущие четыре года в регионе есть участники ЕГЭ с ограниченными возможностями здоровья (32 человека), это в численном выражении в 2 раза больше, чем в 2021 году (16 человек). С одной стороны, это говорит об успехах инклюзивного образования, которые   позволяют участникам с ОВЗ не только получать аттестат, но и претендовать на поступление в ВУЗ. С другой стороны, такие данные свидетельствуют о повышении правовой грамотности выпускников и их законных представителей, своевременно озаботившихся реализацией предусмотренных законодателем возможностей максимально комфортных условий сдачи ЕГЭ для обучающихся с серьезными проблемами здоровья;</a:t>
            </a:r>
            <a:endParaRPr b="0" lang="ru-RU" sz="19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TextShape 1"/>
          <p:cNvSpPr txBox="1"/>
          <p:nvPr/>
        </p:nvSpPr>
        <p:spPr>
          <a:xfrm>
            <a:off x="0" y="0"/>
            <a:ext cx="9143640" cy="764280"/>
          </a:xfrm>
          <a:prstGeom prst="rect">
            <a:avLst/>
          </a:prstGeom>
          <a:gradFill rotWithShape="0">
            <a:gsLst>
              <a:gs pos="0">
                <a:srgbClr val="d9caee"/>
              </a:gs>
              <a:gs pos="100000">
                <a:srgbClr val="f1eaf8"/>
              </a:gs>
            </a:gsLst>
            <a:lin ang="16200000"/>
          </a:gra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400" spc="-1" strike="noStrike">
                <a:solidFill>
                  <a:srgbClr val="000000"/>
                </a:solidFill>
                <a:latin typeface="Calibri"/>
              </a:rPr>
              <a:t> </a:t>
            </a:r>
            <a:r>
              <a:rPr b="1" lang="ru-RU" sz="2400" spc="-1" strike="noStrike">
                <a:solidFill>
                  <a:srgbClr val="000000"/>
                </a:solidFill>
                <a:latin typeface="Calibri"/>
              </a:rPr>
              <a:t>ВЫВОДЫ </a:t>
            </a:r>
            <a:br/>
            <a:r>
              <a:rPr b="1" lang="ru-RU" sz="2400" spc="-1" strike="noStrike">
                <a:solidFill>
                  <a:srgbClr val="000000"/>
                </a:solidFill>
                <a:latin typeface="Calibri"/>
              </a:rPr>
              <a:t>о характере изменения количества участников ЕГЭ по учебному предмету</a:t>
            </a: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191" name="TextShape 2"/>
          <p:cNvSpPr txBox="1"/>
          <p:nvPr/>
        </p:nvSpPr>
        <p:spPr>
          <a:xfrm>
            <a:off x="0" y="764640"/>
            <a:ext cx="8928720" cy="5976360"/>
          </a:xfrm>
          <a:prstGeom prst="rect">
            <a:avLst/>
          </a:prstGeom>
          <a:gradFill rotWithShape="0">
            <a:gsLst>
              <a:gs pos="0">
                <a:srgbClr val="e3fbc2"/>
              </a:gs>
              <a:gs pos="100000">
                <a:srgbClr val="f4ffe6"/>
              </a:gs>
            </a:gsLst>
            <a:lin ang="16200000"/>
          </a:gradFill>
          <a:ln w="9360">
            <a:solidFill>
              <a:srgbClr val="98b855"/>
            </a:solidFill>
            <a:round/>
          </a:ln>
          <a:effectLst>
            <a:outerShdw dist="20160" dir="5400000">
              <a:srgbClr val="000000">
                <a:alpha val="38000"/>
              </a:srgbClr>
            </a:outerShdw>
          </a:effectLst>
        </p:spPr>
        <p:txBody>
          <a:bodyPr>
            <a:noAutofit/>
          </a:bodyPr>
          <a:p>
            <a:pPr marL="343080" indent="-342720" algn="just">
              <a:lnSpc>
                <a:spcPct val="100000"/>
              </a:lnSpc>
              <a:spcBef>
                <a:spcPts val="400"/>
              </a:spcBef>
              <a:buClr>
                <a:srgbClr val="000000"/>
              </a:buClr>
              <a:buFont typeface="Arial"/>
              <a:buChar char="•"/>
            </a:pPr>
            <a:r>
              <a:rPr b="0" lang="ru-RU" sz="2000" spc="-1" strike="noStrike">
                <a:solidFill>
                  <a:srgbClr val="000000"/>
                </a:solidFill>
                <a:latin typeface="Calibri"/>
              </a:rPr>
              <a:t> </a:t>
            </a:r>
            <a:r>
              <a:rPr b="0" lang="ru-RU" sz="2000" spc="-1" strike="noStrike">
                <a:solidFill>
                  <a:srgbClr val="000000"/>
                </a:solidFill>
                <a:latin typeface="Calibri"/>
              </a:rPr>
              <a:t>Количество выпускников вечерних школ, выбирающих обществознание для ГИА – 9 человек (в 2021 году -11 человек, в 2020 – 6 человек, в 2019 году - 20 человек, в 2018 году – 73 человека, в 2017 – 92 человека). Это крайне незначительно (0,3% от общего количества ВТГ%), общая тенденция свидетельствует, в первую очередь, о профессиональной ориентации выпускников вечерних школ на поступление в СПО, а также о повышении сознательности обучающихся в осуществлении экзаменационного выбора.</a:t>
            </a:r>
            <a:endParaRPr b="0" lang="ru-RU" sz="2000" spc="-1" strike="noStrike">
              <a:solidFill>
                <a:srgbClr val="000000"/>
              </a:solidFill>
              <a:latin typeface="Calibri"/>
            </a:endParaRPr>
          </a:p>
          <a:p>
            <a:pPr marL="343080" indent="-342720" algn="just">
              <a:lnSpc>
                <a:spcPct val="100000"/>
              </a:lnSpc>
              <a:spcBef>
                <a:spcPts val="400"/>
              </a:spcBef>
              <a:buClr>
                <a:srgbClr val="000000"/>
              </a:buClr>
              <a:buFont typeface="Arial"/>
              <a:buChar char="•"/>
            </a:pPr>
            <a:r>
              <a:rPr b="0" lang="ru-RU" sz="2000" spc="-1" strike="noStrike">
                <a:solidFill>
                  <a:srgbClr val="000000"/>
                </a:solidFill>
                <a:latin typeface="Calibri"/>
              </a:rPr>
              <a:t>По-прежнему высок процент участников ЕГЭ – выпускников лицеев и гимназий области – 16,2% от количества ВТГ (в 2021 году - 14,75 %, в 2020 году – 15,6%, в 2019 году - 14%). Увеличение данной категории участников ЕГЭ в процентном отношении связано в том числе и с общим уменьшением экзаменуемых по предмету в средних общеобразовательных школах. Стабильность показателя свидетельствует о постоянной работе ОУ данного типа по профессиональному самоопределению выпускников. Именно в гимназиях и лицеях Тюменской области предполагаются классы или группы социально-экономического или социально-гуманитарного профиля, выпускники которых определились с направлением подготовки еще при поступлении в 10 класс. Их выбор предмета для экзамена осознан, что не может не сказываться на результатах ЕГЭ. </a:t>
            </a:r>
            <a:endParaRPr b="0" lang="ru-RU"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TextShape 1"/>
          <p:cNvSpPr txBox="1"/>
          <p:nvPr/>
        </p:nvSpPr>
        <p:spPr>
          <a:xfrm>
            <a:off x="0" y="0"/>
            <a:ext cx="9143640" cy="764280"/>
          </a:xfrm>
          <a:prstGeom prst="rect">
            <a:avLst/>
          </a:prstGeom>
          <a:gradFill rotWithShape="0">
            <a:gsLst>
              <a:gs pos="0">
                <a:srgbClr val="d9caee"/>
              </a:gs>
              <a:gs pos="100000">
                <a:srgbClr val="f1eaf8"/>
              </a:gs>
            </a:gsLst>
            <a:lin ang="16200000"/>
          </a:gra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400" spc="-1" strike="noStrike">
                <a:solidFill>
                  <a:srgbClr val="000000"/>
                </a:solidFill>
                <a:latin typeface="Calibri"/>
              </a:rPr>
              <a:t> </a:t>
            </a:r>
            <a:r>
              <a:rPr b="1" lang="ru-RU" sz="2400" spc="-1" strike="noStrike">
                <a:solidFill>
                  <a:srgbClr val="000000"/>
                </a:solidFill>
                <a:latin typeface="Calibri"/>
              </a:rPr>
              <a:t>ВЫВОДЫ </a:t>
            </a:r>
            <a:br/>
            <a:r>
              <a:rPr b="1" lang="ru-RU" sz="2400" spc="-1" strike="noStrike">
                <a:solidFill>
                  <a:srgbClr val="000000"/>
                </a:solidFill>
                <a:latin typeface="Calibri"/>
              </a:rPr>
              <a:t>о характере изменения количества участников ЕГЭ по учебному предмету</a:t>
            </a: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193" name="TextShape 2"/>
          <p:cNvSpPr txBox="1"/>
          <p:nvPr/>
        </p:nvSpPr>
        <p:spPr>
          <a:xfrm>
            <a:off x="0" y="764640"/>
            <a:ext cx="8928720" cy="5976360"/>
          </a:xfrm>
          <a:prstGeom prst="rect">
            <a:avLst/>
          </a:prstGeom>
          <a:gradFill rotWithShape="0">
            <a:gsLst>
              <a:gs pos="0">
                <a:srgbClr val="e3fbc2"/>
              </a:gs>
              <a:gs pos="100000">
                <a:srgbClr val="f4ffe6"/>
              </a:gs>
            </a:gsLst>
            <a:lin ang="16200000"/>
          </a:gradFill>
          <a:ln w="9360">
            <a:solidFill>
              <a:srgbClr val="98b855"/>
            </a:solidFill>
            <a:round/>
          </a:ln>
          <a:effectLst>
            <a:outerShdw dist="20160" dir="5400000">
              <a:srgbClr val="000000">
                <a:alpha val="38000"/>
              </a:srgbClr>
            </a:outerShdw>
          </a:effectLst>
        </p:spPr>
        <p:txBody>
          <a:bodyPr>
            <a:noAutofit/>
          </a:bodyPr>
          <a:p>
            <a:pPr marL="343080" indent="-342720" algn="just">
              <a:lnSpc>
                <a:spcPct val="100000"/>
              </a:lnSpc>
              <a:spcBef>
                <a:spcPts val="400"/>
              </a:spcBef>
              <a:buClr>
                <a:srgbClr val="000000"/>
              </a:buClr>
              <a:buFont typeface="Arial"/>
              <a:buChar char="•"/>
            </a:pPr>
            <a:r>
              <a:rPr b="0" lang="ru-RU" sz="2000" spc="-1" strike="noStrike">
                <a:solidFill>
                  <a:srgbClr val="000000"/>
                </a:solidFill>
                <a:latin typeface="Calibri"/>
              </a:rPr>
              <a:t> </a:t>
            </a:r>
            <a:r>
              <a:rPr b="0" lang="ru-RU" sz="2000" spc="-1" strike="noStrike">
                <a:solidFill>
                  <a:srgbClr val="000000"/>
                </a:solidFill>
                <a:latin typeface="Calibri"/>
              </a:rPr>
              <a:t>В регионе есть Президентское кадетское училище, в 2022 году 19 его выпускников выбрало ЕГЭ по обществознанию. В 2021 году это число составляло 16 человек, в 2020 году – 12 человек. В 2020-2022 гг.  выпускники этого учебного заведения демонстрируют высокие результаты ЕГЭ, что говорит о хорошем уровне предметной подготовки.</a:t>
            </a:r>
            <a:endParaRPr b="0" lang="ru-RU" sz="2000" spc="-1" strike="noStrike">
              <a:solidFill>
                <a:srgbClr val="000000"/>
              </a:solidFill>
              <a:latin typeface="Calibri"/>
            </a:endParaRPr>
          </a:p>
          <a:p>
            <a:pPr marL="343080" indent="-342720" algn="just">
              <a:lnSpc>
                <a:spcPct val="100000"/>
              </a:lnSpc>
              <a:spcBef>
                <a:spcPts val="400"/>
              </a:spcBef>
              <a:buClr>
                <a:srgbClr val="000000"/>
              </a:buClr>
              <a:buFont typeface="Arial"/>
              <a:buChar char="•"/>
            </a:pPr>
            <a:r>
              <a:rPr b="0" lang="ru-RU" sz="2000" spc="-1" strike="noStrike">
                <a:solidFill>
                  <a:srgbClr val="000000"/>
                </a:solidFill>
                <a:latin typeface="Calibri"/>
              </a:rPr>
              <a:t>36 выпускников средней общеобразовательной школы с углубленным изучением отдельных предметов (краеведения) сдавало обществознание в 2022 году (в 2021 – 25 человек, в 2020 году – 20 человек). Высокое количество экзаменационных выборов обществознания находится в рамках тематических и воспитательных задач ОУ, качественные результаты ЕГЭ в 2022 году выше, чем в предыдущие годы;</a:t>
            </a:r>
            <a:endParaRPr b="0" lang="ru-RU" sz="2000" spc="-1" strike="noStrike">
              <a:solidFill>
                <a:srgbClr val="000000"/>
              </a:solidFill>
              <a:latin typeface="Calibri"/>
            </a:endParaRPr>
          </a:p>
          <a:p>
            <a:pPr marL="343080" indent="-342720" algn="just">
              <a:lnSpc>
                <a:spcPct val="100000"/>
              </a:lnSpc>
              <a:spcBef>
                <a:spcPts val="400"/>
              </a:spcBef>
              <a:buClr>
                <a:srgbClr val="000000"/>
              </a:buClr>
              <a:buFont typeface="Arial"/>
              <a:buChar char="•"/>
            </a:pPr>
            <a:r>
              <a:rPr b="0" lang="ru-RU" sz="2000" spc="-1" strike="noStrike">
                <a:solidFill>
                  <a:srgbClr val="000000"/>
                </a:solidFill>
                <a:latin typeface="Calibri"/>
              </a:rPr>
              <a:t>Процент выпускников, сдающих обществознание, в регионе составляет 28,3%, что значительно ниже показателей предыдущих лет и совпадает с общероссийской тенденцией снижения количества выборов предмета. В два раза больше этот показатель в областном центре: в г. Тюмени обществознание сдавало 56,5% от общего количества выпускников, что выше уровня 2021 года (55,1%) и 2020 года (53,7%), а также выше аналогичного показателя РФ в 2022 году.</a:t>
            </a:r>
            <a:endParaRPr b="0" lang="ru-RU"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TextShape 1"/>
          <p:cNvSpPr txBox="1"/>
          <p:nvPr/>
        </p:nvSpPr>
        <p:spPr>
          <a:xfrm>
            <a:off x="0" y="0"/>
            <a:ext cx="9143640" cy="764280"/>
          </a:xfrm>
          <a:prstGeom prst="rect">
            <a:avLst/>
          </a:prstGeom>
          <a:gradFill rotWithShape="0">
            <a:gsLst>
              <a:gs pos="0">
                <a:srgbClr val="d9caee"/>
              </a:gs>
              <a:gs pos="100000">
                <a:srgbClr val="f1eaf8"/>
              </a:gs>
            </a:gsLst>
            <a:lin ang="16200000"/>
          </a:gra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400" spc="-1" strike="noStrike">
                <a:solidFill>
                  <a:srgbClr val="000000"/>
                </a:solidFill>
                <a:latin typeface="Calibri"/>
              </a:rPr>
              <a:t> </a:t>
            </a:r>
            <a:r>
              <a:rPr b="1" lang="ru-RU" sz="2400" spc="-1" strike="noStrike">
                <a:solidFill>
                  <a:srgbClr val="000000"/>
                </a:solidFill>
                <a:latin typeface="Calibri"/>
              </a:rPr>
              <a:t>ВЫВОДЫ </a:t>
            </a:r>
            <a:br/>
            <a:r>
              <a:rPr b="1" lang="ru-RU" sz="2400" spc="-1" strike="noStrike">
                <a:solidFill>
                  <a:srgbClr val="000000"/>
                </a:solidFill>
                <a:latin typeface="Calibri"/>
              </a:rPr>
              <a:t>о характере изменения количества участников ЕГЭ по учебному предмету</a:t>
            </a: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195" name="TextShape 2"/>
          <p:cNvSpPr txBox="1"/>
          <p:nvPr/>
        </p:nvSpPr>
        <p:spPr>
          <a:xfrm>
            <a:off x="0" y="764640"/>
            <a:ext cx="8892000" cy="5976360"/>
          </a:xfrm>
          <a:prstGeom prst="rect">
            <a:avLst/>
          </a:prstGeom>
          <a:gradFill rotWithShape="0">
            <a:gsLst>
              <a:gs pos="0">
                <a:srgbClr val="e3fbc2"/>
              </a:gs>
              <a:gs pos="100000">
                <a:srgbClr val="f4ffe6"/>
              </a:gs>
            </a:gsLst>
            <a:lin ang="16200000"/>
          </a:gradFill>
          <a:ln w="9360">
            <a:solidFill>
              <a:srgbClr val="98b855"/>
            </a:solidFill>
            <a:round/>
          </a:ln>
          <a:effectLst>
            <a:outerShdw dist="20160" dir="5400000">
              <a:srgbClr val="000000">
                <a:alpha val="38000"/>
              </a:srgbClr>
            </a:outerShdw>
          </a:effectLst>
        </p:spPr>
        <p:txBody>
          <a:bodyPr>
            <a:noAutofit/>
          </a:bodyPr>
          <a:p>
            <a:pPr marL="343080" indent="-342720" algn="just">
              <a:lnSpc>
                <a:spcPct val="100000"/>
              </a:lnSpc>
              <a:spcBef>
                <a:spcPts val="400"/>
              </a:spcBef>
              <a:buClr>
                <a:srgbClr val="000000"/>
              </a:buClr>
              <a:buFont typeface="Arial"/>
              <a:buChar char="•"/>
            </a:pPr>
            <a:r>
              <a:rPr b="0" lang="ru-RU" sz="2000" spc="-1" strike="noStrike">
                <a:solidFill>
                  <a:srgbClr val="000000"/>
                </a:solidFill>
                <a:latin typeface="Calibri"/>
              </a:rPr>
              <a:t>Выпускники областного центра в первую очередь и других городов региона имеют возможность наблюдать разнообразие и востребованность профессий, связанных со сферой услуг, в том числе социально-гуманитарной направленности. </a:t>
            </a:r>
            <a:endParaRPr b="0" lang="ru-RU" sz="2000" spc="-1" strike="noStrike">
              <a:solidFill>
                <a:srgbClr val="000000"/>
              </a:solidFill>
              <a:latin typeface="Calibri"/>
            </a:endParaRPr>
          </a:p>
          <a:p>
            <a:pPr marL="343080" indent="-342720" algn="just">
              <a:lnSpc>
                <a:spcPct val="100000"/>
              </a:lnSpc>
              <a:spcBef>
                <a:spcPts val="400"/>
              </a:spcBef>
              <a:buClr>
                <a:srgbClr val="000000"/>
              </a:buClr>
              <a:buFont typeface="Arial"/>
              <a:buChar char="•"/>
            </a:pPr>
            <a:r>
              <a:rPr b="0" lang="ru-RU" sz="2000" spc="-1" strike="noStrike">
                <a:solidFill>
                  <a:srgbClr val="000000"/>
                </a:solidFill>
                <a:latin typeface="Calibri"/>
              </a:rPr>
              <a:t>Таким образом, мы видим, что принципиальным изменением в количестве и составе участников ЕГЭ по обществознанию в 2022 году является уменьшение их числа как в количественном, так и в процентном отношении. Если высчитать долю участников от количества выпускников текущего года, сдававших предметы по выбору, она составит 44%, то есть обществознание остается наиболее востребованным из предметов для поступления в ВУЗ, но тенденция отказа от высшего образования непосредственно после окончания ОУ, которую демонстрирует почти треть выпускников 2022 года не могла не сказаться на общей численности участников экзамена. </a:t>
            </a:r>
            <a:endParaRPr b="0" lang="ru-RU" sz="2000" spc="-1" strike="noStrike">
              <a:solidFill>
                <a:srgbClr val="000000"/>
              </a:solidFill>
              <a:latin typeface="Calibri"/>
            </a:endParaRPr>
          </a:p>
          <a:p>
            <a:pPr marL="343080" indent="-342720" algn="just">
              <a:lnSpc>
                <a:spcPct val="100000"/>
              </a:lnSpc>
              <a:spcBef>
                <a:spcPts val="400"/>
              </a:spcBef>
              <a:buClr>
                <a:srgbClr val="000000"/>
              </a:buClr>
              <a:buFont typeface="Arial"/>
              <a:buChar char="•"/>
            </a:pPr>
            <a:r>
              <a:rPr b="0" lang="ru-RU" sz="2000" spc="-1" strike="noStrike">
                <a:solidFill>
                  <a:srgbClr val="000000"/>
                </a:solidFill>
                <a:latin typeface="Calibri"/>
              </a:rPr>
              <a:t>Что касается остальных тенденций, связанных с гендерным распределением участников ЕГЭ, количественным составом различных категорий экзаменуемых и интересом к предмету в различных АТЕ Тюменской области, то они как в абсолютных цифрах, так и в относительном (процентном) выражении стабильны на протяжении последних четырех лет.</a:t>
            </a:r>
            <a:endParaRPr b="0" lang="ru-RU"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ru-RU" sz="2000" spc="-1" strike="noStrike">
                <a:solidFill>
                  <a:srgbClr val="000000"/>
                </a:solidFill>
                <a:latin typeface="Calibri"/>
              </a:rPr>
              <a:t> </a:t>
            </a:r>
            <a:endParaRPr b="0" lang="ru-RU"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107640" y="218160"/>
            <a:ext cx="8856720" cy="732240"/>
          </a:xfrm>
          <a:prstGeom prst="rect">
            <a:avLst/>
          </a:prstGeom>
          <a:solidFill>
            <a:schemeClr val="accent5">
              <a:lumMod val="20000"/>
              <a:lumOff val="80000"/>
            </a:schemeClr>
          </a:solidFill>
          <a:ln>
            <a:solidFill>
              <a:srgbClr val="98b855"/>
            </a:solidFill>
            <a:round/>
          </a:ln>
          <a:effectLst>
            <a:outerShdw blurRad="40000" dir="5400000" dist="20160" rotWithShape="0">
              <a:srgbClr val="000000">
                <a:alpha val="38000"/>
              </a:srgbClr>
            </a:outerShdw>
          </a:effectLst>
        </p:spPr>
        <p:style>
          <a:lnRef idx="1">
            <a:schemeClr val="accent3"/>
          </a:lnRef>
          <a:fillRef idx="2">
            <a:schemeClr val="accent3"/>
          </a:fillRef>
          <a:effectRef idx="1">
            <a:schemeClr val="accent3"/>
          </a:effectRef>
          <a:fontRef idx="minor"/>
        </p:style>
        <p:txBody>
          <a:bodyPr anchor="ctr">
            <a:spAutoFit/>
          </a:bodyPr>
          <a:p>
            <a:pPr algn="ctr">
              <a:lnSpc>
                <a:spcPct val="100000"/>
              </a:lnSpc>
            </a:pPr>
            <a:r>
              <a:rPr b="1" lang="ru-RU" sz="2400" spc="-1" strike="noStrike">
                <a:solidFill>
                  <a:srgbClr val="ff0000"/>
                </a:solidFill>
                <a:latin typeface="Times New Roman"/>
                <a:ea typeface="Calibri"/>
              </a:rPr>
              <a:t>Динамика результатов ЕГЭ по предмету за последние 3 года</a:t>
            </a:r>
            <a:endParaRPr b="0" lang="ru-RU" sz="2400" spc="-1" strike="noStrike">
              <a:latin typeface="Arial"/>
            </a:endParaRPr>
          </a:p>
          <a:p>
            <a:pPr>
              <a:lnSpc>
                <a:spcPct val="100000"/>
              </a:lnSpc>
            </a:pPr>
            <a:endParaRPr b="0" lang="ru-RU" sz="2400" spc="-1" strike="noStrike">
              <a:latin typeface="Arial"/>
            </a:endParaRPr>
          </a:p>
        </p:txBody>
      </p:sp>
      <p:graphicFrame>
        <p:nvGraphicFramePr>
          <p:cNvPr id="197" name="Table 2"/>
          <p:cNvGraphicFramePr/>
          <p:nvPr/>
        </p:nvGraphicFramePr>
        <p:xfrm>
          <a:off x="179640" y="1052640"/>
          <a:ext cx="8784720" cy="5616360"/>
        </p:xfrm>
        <a:graphic>
          <a:graphicData uri="http://schemas.openxmlformats.org/drawingml/2006/table">
            <a:tbl>
              <a:tblPr/>
              <a:tblGrid>
                <a:gridCol w="4642560"/>
                <a:gridCol w="1460520"/>
                <a:gridCol w="1460520"/>
                <a:gridCol w="1221120"/>
              </a:tblGrid>
              <a:tr h="957960">
                <a:tc rowSpan="2">
                  <a:tcPr marL="65160" marR="6516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gridSpan="3">
                  <a:txBody>
                    <a:bodyPr lIns="65160" rIns="65160" tIns="0" bIns="0">
                      <a:noAutofit/>
                    </a:bodyPr>
                    <a:p>
                      <a:pPr algn="ctr">
                        <a:lnSpc>
                          <a:spcPct val="100000"/>
                        </a:lnSpc>
                      </a:pPr>
                      <a:r>
                        <a:rPr b="1" lang="ru-RU" sz="2400" spc="-1" strike="noStrike">
                          <a:solidFill>
                            <a:srgbClr val="000000"/>
                          </a:solidFill>
                          <a:latin typeface="Calibri"/>
                          <a:ea typeface="MS Mincho"/>
                        </a:rPr>
                        <a:t>Тюменская область</a:t>
                      </a:r>
                      <a:endParaRPr b="0" lang="ru-RU" sz="2400" spc="-1" strike="noStrike">
                        <a:latin typeface="Arial"/>
                      </a:endParaRPr>
                    </a:p>
                  </a:txBody>
                  <a:tcPr marL="65160" marR="6516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hMerge="1">
                  <a:tcPr marL="90000" marR="90000">
                    <a:solidFill>
                      <a:srgbClr val="729fcf"/>
                    </a:solidFill>
                  </a:tcPr>
                </a:tc>
                <a:tc hMerge="1">
                  <a:tcPr marL="90000" marR="90000">
                    <a:solidFill>
                      <a:srgbClr val="729fcf"/>
                    </a:solidFill>
                  </a:tcPr>
                </a:tc>
              </a:tr>
              <a:tr h="748440">
                <a:tc vMerge="1">
                  <a:tcPr marL="90000" marR="90000">
                    <a:solidFill>
                      <a:srgbClr val="729fcf"/>
                    </a:solidFill>
                  </a:tcPr>
                </a:tc>
                <a:tc>
                  <a:txBody>
                    <a:bodyPr lIns="65160" rIns="65160" tIns="0" bIns="0">
                      <a:noAutofit/>
                    </a:bodyPr>
                    <a:p>
                      <a:pPr algn="ctr">
                        <a:lnSpc>
                          <a:spcPct val="100000"/>
                        </a:lnSpc>
                      </a:pPr>
                      <a:r>
                        <a:rPr b="1" lang="ru-RU" sz="2400" spc="-1" strike="noStrike">
                          <a:solidFill>
                            <a:srgbClr val="000000"/>
                          </a:solidFill>
                          <a:latin typeface="Calibri"/>
                          <a:ea typeface="MS Mincho"/>
                        </a:rPr>
                        <a:t>2020 г.</a:t>
                      </a:r>
                      <a:endParaRPr b="0" lang="ru-RU" sz="2400" spc="-1" strike="noStrike">
                        <a:latin typeface="Arial"/>
                      </a:endParaRPr>
                    </a:p>
                  </a:txBody>
                  <a:tcPr marL="65160" marR="6516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5160" rIns="65160" tIns="0" bIns="0">
                      <a:noAutofit/>
                    </a:bodyPr>
                    <a:p>
                      <a:pPr algn="ctr">
                        <a:lnSpc>
                          <a:spcPct val="100000"/>
                        </a:lnSpc>
                      </a:pPr>
                      <a:r>
                        <a:rPr b="1" lang="ru-RU" sz="2400" spc="-1" strike="noStrike">
                          <a:solidFill>
                            <a:srgbClr val="000000"/>
                          </a:solidFill>
                          <a:latin typeface="Calibri"/>
                          <a:ea typeface="MS Mincho"/>
                        </a:rPr>
                        <a:t>2021 г.</a:t>
                      </a:r>
                      <a:endParaRPr b="0" lang="ru-RU" sz="2400" spc="-1" strike="noStrike">
                        <a:latin typeface="Arial"/>
                      </a:endParaRPr>
                    </a:p>
                  </a:txBody>
                  <a:tcPr marL="65160" marR="6516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5160" rIns="65160" tIns="0" bIns="0">
                      <a:noAutofit/>
                    </a:bodyPr>
                    <a:p>
                      <a:pPr algn="ctr">
                        <a:lnSpc>
                          <a:spcPct val="100000"/>
                        </a:lnSpc>
                      </a:pPr>
                      <a:r>
                        <a:rPr b="1" lang="ru-RU" sz="2400" spc="-1" strike="noStrike">
                          <a:solidFill>
                            <a:srgbClr val="000000"/>
                          </a:solidFill>
                          <a:latin typeface="Calibri"/>
                          <a:ea typeface="MS Mincho"/>
                        </a:rPr>
                        <a:t>2022 г.</a:t>
                      </a:r>
                      <a:endParaRPr b="0" lang="ru-RU" sz="2400" spc="-1" strike="noStrike">
                        <a:latin typeface="Arial"/>
                      </a:endParaRPr>
                    </a:p>
                  </a:txBody>
                  <a:tcPr marL="65160" marR="6516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r>
              <a:tr h="989280">
                <a:tc>
                  <a:txBody>
                    <a:bodyPr lIns="65160" rIns="65160" tIns="0" bIns="0">
                      <a:noAutofit/>
                    </a:bodyPr>
                    <a:p>
                      <a:pPr algn="just">
                        <a:lnSpc>
                          <a:spcPct val="100000"/>
                        </a:lnSpc>
                      </a:pPr>
                      <a:r>
                        <a:rPr b="1" lang="ru-RU" sz="2400" spc="-1" strike="noStrike">
                          <a:solidFill>
                            <a:srgbClr val="000000"/>
                          </a:solidFill>
                          <a:latin typeface="Calibri"/>
                          <a:ea typeface="MS Mincho"/>
                        </a:rPr>
                        <a:t>Не преодолели минимального балла, %</a:t>
                      </a:r>
                      <a:endParaRPr b="0" lang="ru-RU" sz="2400" spc="-1" strike="noStrike">
                        <a:latin typeface="Arial"/>
                      </a:endParaRPr>
                    </a:p>
                  </a:txBody>
                  <a:tcPr marL="65160" marR="6516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00000"/>
                        </a:lnSpc>
                      </a:pPr>
                      <a:r>
                        <a:rPr b="0" lang="ru-RU" sz="2400" spc="-1" strike="noStrike">
                          <a:solidFill>
                            <a:srgbClr val="000000"/>
                          </a:solidFill>
                          <a:latin typeface="Calibri"/>
                          <a:ea typeface="MS Mincho"/>
                        </a:rPr>
                        <a:t>24,4</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00000"/>
                        </a:lnSpc>
                      </a:pPr>
                      <a:r>
                        <a:rPr b="0" lang="ru-RU" sz="2400" spc="-1" strike="noStrike">
                          <a:solidFill>
                            <a:srgbClr val="000000"/>
                          </a:solidFill>
                          <a:latin typeface="Calibri"/>
                          <a:ea typeface="MS Mincho"/>
                        </a:rPr>
                        <a:t>21,2</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00000"/>
                        </a:lnSpc>
                      </a:pPr>
                      <a:r>
                        <a:rPr b="1" lang="ru-RU" sz="2400" spc="-1" strike="noStrike">
                          <a:solidFill>
                            <a:srgbClr val="000000"/>
                          </a:solidFill>
                          <a:latin typeface="Calibri"/>
                          <a:ea typeface="MS Mincho"/>
                        </a:rPr>
                        <a:t>18,6</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r>
              <a:tr h="1003680">
                <a:tc>
                  <a:txBody>
                    <a:bodyPr lIns="65160" rIns="65160" tIns="0" bIns="0">
                      <a:noAutofit/>
                    </a:bodyPr>
                    <a:p>
                      <a:pPr algn="just">
                        <a:lnSpc>
                          <a:spcPct val="100000"/>
                        </a:lnSpc>
                      </a:pPr>
                      <a:r>
                        <a:rPr b="1" lang="ru-RU" sz="2400" spc="-1" strike="noStrike">
                          <a:solidFill>
                            <a:srgbClr val="000000"/>
                          </a:solidFill>
                          <a:latin typeface="Calibri"/>
                          <a:ea typeface="MS Mincho"/>
                        </a:rPr>
                        <a:t>Средний тестовый балл</a:t>
                      </a:r>
                      <a:endParaRPr b="0" lang="ru-RU" sz="2400" spc="-1" strike="noStrike">
                        <a:latin typeface="Arial"/>
                      </a:endParaRPr>
                    </a:p>
                  </a:txBody>
                  <a:tcPr marL="65160" marR="6516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00000"/>
                        </a:lnSpc>
                      </a:pPr>
                      <a:r>
                        <a:rPr b="0" lang="ru-RU" sz="2400" spc="-1" strike="noStrike">
                          <a:solidFill>
                            <a:srgbClr val="000000"/>
                          </a:solidFill>
                          <a:latin typeface="Calibri"/>
                          <a:ea typeface="MS Mincho"/>
                        </a:rPr>
                        <a:t>53,1</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00000"/>
                        </a:lnSpc>
                      </a:pPr>
                      <a:r>
                        <a:rPr b="0" lang="ru-RU" sz="2400" spc="-1" strike="noStrike">
                          <a:solidFill>
                            <a:srgbClr val="000000"/>
                          </a:solidFill>
                          <a:latin typeface="Calibri"/>
                          <a:ea typeface="MS Mincho"/>
                        </a:rPr>
                        <a:t>55,2</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00000"/>
                        </a:lnSpc>
                      </a:pPr>
                      <a:r>
                        <a:rPr b="1" lang="ru-RU" sz="2400" spc="-1" strike="noStrike">
                          <a:solidFill>
                            <a:srgbClr val="000000"/>
                          </a:solidFill>
                          <a:latin typeface="Calibri"/>
                          <a:ea typeface="MS Mincho"/>
                        </a:rPr>
                        <a:t>56,1</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r>
              <a:tr h="957960">
                <a:tc>
                  <a:txBody>
                    <a:bodyPr lIns="65160" rIns="65160" tIns="0" bIns="0">
                      <a:noAutofit/>
                    </a:bodyPr>
                    <a:p>
                      <a:pPr algn="just">
                        <a:lnSpc>
                          <a:spcPct val="100000"/>
                        </a:lnSpc>
                      </a:pPr>
                      <a:r>
                        <a:rPr b="1" lang="ru-RU" sz="2400" spc="-1" strike="noStrike">
                          <a:solidFill>
                            <a:srgbClr val="000000"/>
                          </a:solidFill>
                          <a:latin typeface="Calibri"/>
                          <a:ea typeface="MS Mincho"/>
                        </a:rPr>
                        <a:t>Получили от 81 до 99 баллов, %</a:t>
                      </a:r>
                      <a:endParaRPr b="0" lang="ru-RU" sz="2400" spc="-1" strike="noStrike">
                        <a:latin typeface="Arial"/>
                      </a:endParaRPr>
                    </a:p>
                  </a:txBody>
                  <a:tcPr marL="65160" marR="6516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00000"/>
                        </a:lnSpc>
                      </a:pPr>
                      <a:r>
                        <a:rPr b="0" lang="ru-RU" sz="2400" spc="-1" strike="noStrike">
                          <a:solidFill>
                            <a:srgbClr val="000000"/>
                          </a:solidFill>
                          <a:latin typeface="Calibri"/>
                          <a:ea typeface="MS Mincho"/>
                        </a:rPr>
                        <a:t>7,7</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00000"/>
                        </a:lnSpc>
                      </a:pPr>
                      <a:r>
                        <a:rPr b="0" lang="ru-RU" sz="2400" spc="-1" strike="noStrike">
                          <a:solidFill>
                            <a:srgbClr val="000000"/>
                          </a:solidFill>
                          <a:latin typeface="Calibri"/>
                          <a:ea typeface="MS Mincho"/>
                        </a:rPr>
                        <a:t>9,7</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00000"/>
                        </a:lnSpc>
                      </a:pPr>
                      <a:r>
                        <a:rPr b="1" lang="ru-RU" sz="2400" spc="-1" strike="noStrike">
                          <a:solidFill>
                            <a:srgbClr val="000000"/>
                          </a:solidFill>
                          <a:latin typeface="Calibri"/>
                          <a:ea typeface="MS Mincho"/>
                        </a:rPr>
                        <a:t>8,8</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r>
              <a:tr h="959040">
                <a:tc>
                  <a:txBody>
                    <a:bodyPr lIns="65160" rIns="65160" tIns="0" bIns="0">
                      <a:noAutofit/>
                    </a:bodyPr>
                    <a:p>
                      <a:pPr algn="just">
                        <a:lnSpc>
                          <a:spcPct val="100000"/>
                        </a:lnSpc>
                      </a:pPr>
                      <a:r>
                        <a:rPr b="1" lang="ru-RU" sz="2400" spc="-1" strike="noStrike">
                          <a:solidFill>
                            <a:srgbClr val="000000"/>
                          </a:solidFill>
                          <a:latin typeface="Calibri"/>
                          <a:ea typeface="MS Mincho"/>
                        </a:rPr>
                        <a:t>Получили 100 баллов, чел.</a:t>
                      </a:r>
                      <a:endParaRPr b="0" lang="ru-RU" sz="2400" spc="-1" strike="noStrike">
                        <a:latin typeface="Arial"/>
                      </a:endParaRPr>
                    </a:p>
                  </a:txBody>
                  <a:tcPr marL="65160" marR="6516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00000"/>
                        </a:lnSpc>
                      </a:pPr>
                      <a:r>
                        <a:rPr b="0" lang="ru-RU" sz="2400" spc="-1" strike="noStrike">
                          <a:solidFill>
                            <a:srgbClr val="000000"/>
                          </a:solidFill>
                          <a:latin typeface="Calibri"/>
                          <a:ea typeface="MS Mincho"/>
                        </a:rPr>
                        <a:t>0</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00000"/>
                        </a:lnSpc>
                      </a:pPr>
                      <a:r>
                        <a:rPr b="0" lang="ru-RU" sz="2400" spc="-1" strike="noStrike">
                          <a:solidFill>
                            <a:srgbClr val="000000"/>
                          </a:solidFill>
                          <a:latin typeface="Calibri"/>
                          <a:ea typeface="MS Mincho"/>
                        </a:rPr>
                        <a:t>7</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00000"/>
                        </a:lnSpc>
                      </a:pPr>
                      <a:r>
                        <a:rPr b="1" lang="ru-RU" sz="2400" spc="-1" strike="noStrike">
                          <a:solidFill>
                            <a:srgbClr val="000000"/>
                          </a:solidFill>
                          <a:latin typeface="Calibri"/>
                          <a:ea typeface="MS Mincho"/>
                        </a:rPr>
                        <a:t>7</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r>
            </a:tbl>
          </a:graphicData>
        </a:graphic>
      </p:graphicFrame>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0" y="3960"/>
            <a:ext cx="9143640" cy="945360"/>
          </a:xfrm>
          <a:prstGeom prst="rect">
            <a:avLst/>
          </a:prstGeom>
          <a:gradFill rotWithShape="0">
            <a:gsLst>
              <a:gs pos="0">
                <a:srgbClr val="e3fbc2"/>
              </a:gs>
              <a:gs pos="100000">
                <a:srgbClr val="f4ffe6"/>
              </a:gs>
            </a:gsLst>
            <a:lin ang="16200000"/>
          </a:gradFill>
          <a:ln>
            <a:solidFill>
              <a:srgbClr val="98b855"/>
            </a:solidFill>
            <a:round/>
          </a:ln>
          <a:effectLst>
            <a:outerShdw blurRad="40000" dir="5400000" dist="20160" rotWithShape="0">
              <a:srgbClr val="000000">
                <a:alpha val="38000"/>
              </a:srgbClr>
            </a:outerShdw>
          </a:effectLst>
        </p:spPr>
        <p:style>
          <a:lnRef idx="1">
            <a:schemeClr val="accent3"/>
          </a:lnRef>
          <a:fillRef idx="2">
            <a:schemeClr val="accent3"/>
          </a:fillRef>
          <a:effectRef idx="1">
            <a:schemeClr val="accent3"/>
          </a:effectRef>
          <a:fontRef idx="minor"/>
        </p:style>
        <p:txBody>
          <a:bodyPr anchor="ctr">
            <a:spAutoFit/>
          </a:bodyPr>
          <a:p>
            <a:pPr algn="ctr">
              <a:lnSpc>
                <a:spcPct val="100000"/>
              </a:lnSpc>
            </a:pPr>
            <a:r>
              <a:rPr b="1" lang="ru-RU" sz="2400" spc="-1" strike="noStrike">
                <a:solidFill>
                  <a:srgbClr val="ff0000"/>
                </a:solidFill>
                <a:latin typeface="Times New Roman"/>
                <a:ea typeface="Calibri"/>
              </a:rPr>
              <a:t>Результаты по группам участников экзамена</a:t>
            </a:r>
            <a:endParaRPr b="0" lang="ru-RU" sz="2400" spc="-1" strike="noStrike">
              <a:latin typeface="Arial"/>
            </a:endParaRPr>
          </a:p>
          <a:p>
            <a:pPr algn="ctr">
              <a:lnSpc>
                <a:spcPct val="100000"/>
              </a:lnSpc>
            </a:pPr>
            <a:r>
              <a:rPr b="1" lang="ru-RU" sz="3200" spc="-1" strike="noStrike">
                <a:solidFill>
                  <a:srgbClr val="ff0000"/>
                </a:solidFill>
                <a:latin typeface="Arial"/>
                <a:ea typeface="Calibri"/>
              </a:rPr>
              <a:t>2022</a:t>
            </a:r>
            <a:endParaRPr b="0" lang="ru-RU" sz="3200" spc="-1" strike="noStrike">
              <a:latin typeface="Arial"/>
            </a:endParaRPr>
          </a:p>
        </p:txBody>
      </p:sp>
      <p:graphicFrame>
        <p:nvGraphicFramePr>
          <p:cNvPr id="199" name="Table 2"/>
          <p:cNvGraphicFramePr/>
          <p:nvPr/>
        </p:nvGraphicFramePr>
        <p:xfrm>
          <a:off x="0" y="980640"/>
          <a:ext cx="8964000" cy="5688360"/>
        </p:xfrm>
        <a:graphic>
          <a:graphicData uri="http://schemas.openxmlformats.org/drawingml/2006/table">
            <a:tbl>
              <a:tblPr/>
              <a:tblGrid>
                <a:gridCol w="2185200"/>
                <a:gridCol w="1026000"/>
                <a:gridCol w="1270440"/>
                <a:gridCol w="1818360"/>
                <a:gridCol w="1212840"/>
                <a:gridCol w="1451160"/>
              </a:tblGrid>
              <a:tr h="631080">
                <a:tc rowSpan="2">
                  <a:tcPr marL="57600" marR="576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gridSpan="4">
                  <a:txBody>
                    <a:bodyPr lIns="57600" rIns="57600" tIns="0" bIns="0" anchor="ctr">
                      <a:noAutofit/>
                    </a:bodyPr>
                    <a:p>
                      <a:pPr marL="457200" algn="ctr">
                        <a:lnSpc>
                          <a:spcPct val="115000"/>
                        </a:lnSpc>
                      </a:pPr>
                      <a:r>
                        <a:rPr b="1" lang="ru-RU" sz="1800" spc="-1" strike="noStrike">
                          <a:solidFill>
                            <a:srgbClr val="000000"/>
                          </a:solidFill>
                          <a:latin typeface="Times New Roman"/>
                          <a:ea typeface="Times New Roman"/>
                        </a:rPr>
                        <a:t>Доля</a:t>
                      </a:r>
                      <a:r>
                        <a:rPr b="1" lang="ru-RU" sz="1800" spc="-1" strike="noStrike">
                          <a:solidFill>
                            <a:srgbClr val="000000"/>
                          </a:solidFill>
                          <a:latin typeface="Times New Roman"/>
                          <a:ea typeface="Calibri"/>
                        </a:rPr>
                        <a:t> участников, получивших тестовый балл</a:t>
                      </a:r>
                      <a:endParaRPr b="0" lang="ru-RU" sz="1800" spc="-1" strike="noStrike">
                        <a:latin typeface="Arial"/>
                      </a:endParaRPr>
                    </a:p>
                  </a:txBody>
                  <a:tcPr marL="57600" marR="57600">
                    <a:lnL w="12240">
                      <a:solidFill>
                        <a:srgbClr val="000000"/>
                      </a:solidFill>
                    </a:lnL>
                    <a:lnR w="12240">
                      <a:solidFill>
                        <a:srgbClr val="000000"/>
                      </a:solidFill>
                    </a:lnR>
                    <a:lnT w="12240">
                      <a:solidFill>
                        <a:srgbClr val="000000"/>
                      </a:solidFill>
                    </a:lnT>
                    <a:lnB w="12240">
                      <a:solidFill>
                        <a:srgbClr val="000000"/>
                      </a:solidFill>
                    </a:lnB>
                    <a:solidFill>
                      <a:srgbClr val="f2dcdb"/>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rowSpan="2">
                  <a:txBody>
                    <a:bodyPr lIns="57600" rIns="57600" tIns="0" bIns="0" anchor="ctr">
                      <a:noAutofit/>
                    </a:bodyPr>
                    <a:p>
                      <a:pPr algn="ctr">
                        <a:lnSpc>
                          <a:spcPct val="115000"/>
                        </a:lnSpc>
                      </a:pPr>
                      <a:r>
                        <a:rPr b="1" lang="ru-RU" sz="1800" spc="-1" strike="noStrike">
                          <a:solidFill>
                            <a:srgbClr val="000000"/>
                          </a:solidFill>
                          <a:latin typeface="Times New Roman"/>
                          <a:ea typeface="Calibri"/>
                        </a:rPr>
                        <a:t>Кол-во участников, с рез-м</a:t>
                      </a:r>
                      <a:endParaRPr b="0" lang="ru-RU" sz="1800" spc="-1" strike="noStrike">
                        <a:latin typeface="Arial"/>
                      </a:endParaRPr>
                    </a:p>
                    <a:p>
                      <a:pPr algn="ctr">
                        <a:lnSpc>
                          <a:spcPct val="115000"/>
                        </a:lnSpc>
                      </a:pPr>
                      <a:r>
                        <a:rPr b="1" lang="ru-RU" sz="1800" spc="-1" strike="noStrike">
                          <a:solidFill>
                            <a:srgbClr val="000000"/>
                          </a:solidFill>
                          <a:latin typeface="Times New Roman"/>
                          <a:ea typeface="Calibri"/>
                        </a:rPr>
                        <a:t>100 баллов</a:t>
                      </a:r>
                      <a:endParaRPr b="0" lang="ru-RU" sz="1800" spc="-1" strike="noStrike">
                        <a:latin typeface="Arial"/>
                      </a:endParaRPr>
                    </a:p>
                  </a:txBody>
                  <a:tcPr marL="57600" marR="576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1261800">
                <a:tc vMerge="1">
                  <a:tcPr marL="90000" marR="90000">
                    <a:solidFill>
                      <a:srgbClr val="729fcf"/>
                    </a:solidFill>
                  </a:tcPr>
                </a:tc>
                <a:tc>
                  <a:txBody>
                    <a:bodyPr lIns="57600" rIns="57600" tIns="0" bIns="0" anchor="ctr">
                      <a:noAutofit/>
                    </a:bodyPr>
                    <a:p>
                      <a:pPr algn="ctr">
                        <a:lnSpc>
                          <a:spcPct val="115000"/>
                        </a:lnSpc>
                      </a:pPr>
                      <a:r>
                        <a:rPr b="1" lang="ru-RU" sz="1800" spc="-1" strike="noStrike">
                          <a:solidFill>
                            <a:srgbClr val="000000"/>
                          </a:solidFill>
                          <a:latin typeface="Times New Roman"/>
                          <a:ea typeface="Calibri"/>
                        </a:rPr>
                        <a:t>ниже мин</a:t>
                      </a:r>
                      <a:endParaRPr b="0" lang="ru-RU" sz="1800" spc="-1" strike="noStrike">
                        <a:latin typeface="Arial"/>
                      </a:endParaRPr>
                    </a:p>
                  </a:txBody>
                  <a:tcPr marL="57600" marR="576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57600" rIns="57600" tIns="0" bIns="0" anchor="ctr">
                      <a:noAutofit/>
                    </a:bodyPr>
                    <a:p>
                      <a:pPr algn="ctr">
                        <a:lnSpc>
                          <a:spcPct val="115000"/>
                        </a:lnSpc>
                      </a:pPr>
                      <a:r>
                        <a:rPr b="1" lang="ru-RU" sz="1800" spc="-1" strike="noStrike">
                          <a:solidFill>
                            <a:srgbClr val="000000"/>
                          </a:solidFill>
                          <a:latin typeface="Times New Roman"/>
                          <a:ea typeface="Calibri"/>
                        </a:rPr>
                        <a:t>от мин до 60 баллов</a:t>
                      </a:r>
                      <a:endParaRPr b="0" lang="ru-RU" sz="1800" spc="-1" strike="noStrike">
                        <a:latin typeface="Arial"/>
                      </a:endParaRPr>
                    </a:p>
                  </a:txBody>
                  <a:tcPr marL="57600" marR="576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57600" rIns="57600" tIns="0" bIns="0" anchor="ctr">
                      <a:noAutofit/>
                    </a:bodyPr>
                    <a:p>
                      <a:pPr algn="ctr">
                        <a:lnSpc>
                          <a:spcPct val="115000"/>
                        </a:lnSpc>
                      </a:pPr>
                      <a:r>
                        <a:rPr b="1" lang="ru-RU" sz="1800" spc="-1" strike="noStrike">
                          <a:solidFill>
                            <a:srgbClr val="000000"/>
                          </a:solidFill>
                          <a:latin typeface="Times New Roman"/>
                          <a:ea typeface="Calibri"/>
                        </a:rPr>
                        <a:t>от 61 до 80 баллов</a:t>
                      </a:r>
                      <a:endParaRPr b="0" lang="ru-RU" sz="1800" spc="-1" strike="noStrike">
                        <a:latin typeface="Arial"/>
                      </a:endParaRPr>
                    </a:p>
                  </a:txBody>
                  <a:tcPr marL="57600" marR="576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57600" rIns="57600" tIns="0" bIns="0" anchor="ctr">
                      <a:noAutofit/>
                    </a:bodyPr>
                    <a:p>
                      <a:pPr algn="ctr">
                        <a:lnSpc>
                          <a:spcPct val="115000"/>
                        </a:lnSpc>
                      </a:pPr>
                      <a:r>
                        <a:rPr b="1" lang="ru-RU" sz="1800" spc="-1" strike="noStrike">
                          <a:solidFill>
                            <a:srgbClr val="000000"/>
                          </a:solidFill>
                          <a:latin typeface="Times New Roman"/>
                          <a:ea typeface="Calibri"/>
                        </a:rPr>
                        <a:t>от 81 до 99 баллов</a:t>
                      </a:r>
                      <a:endParaRPr b="0" lang="ru-RU" sz="1800" spc="-1" strike="noStrike">
                        <a:latin typeface="Arial"/>
                      </a:endParaRPr>
                    </a:p>
                  </a:txBody>
                  <a:tcPr marL="57600" marR="576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vMerge="1">
                  <a:tcPr marL="90000" marR="90000">
                    <a:solidFill>
                      <a:srgbClr val="729fcf"/>
                    </a:solidFill>
                  </a:tcPr>
                </a:tc>
              </a:tr>
              <a:tr h="315720">
                <a:tc>
                  <a:txBody>
                    <a:bodyPr lIns="57600" rIns="57600" tIns="0" bIns="0" anchor="ctr">
                      <a:noAutofit/>
                    </a:bodyPr>
                    <a:p>
                      <a:pPr algn="ctr">
                        <a:lnSpc>
                          <a:spcPct val="100000"/>
                        </a:lnSpc>
                      </a:pPr>
                      <a:r>
                        <a:rPr b="1" lang="ru-RU" sz="1800" spc="-1" strike="noStrike">
                          <a:solidFill>
                            <a:srgbClr val="000000"/>
                          </a:solidFill>
                          <a:latin typeface="Times New Roman"/>
                          <a:ea typeface="Calibri"/>
                        </a:rPr>
                        <a:t>СОШ</a:t>
                      </a:r>
                      <a:endParaRPr b="0" lang="ru-RU" sz="1800" spc="-1" strike="noStrike">
                        <a:latin typeface="Arial"/>
                      </a:endParaRPr>
                    </a:p>
                  </a:txBody>
                  <a:tcPr marL="57600" marR="576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19,8</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43,2</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30,6</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6,3</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1</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1371960">
                <a:tc>
                  <a:txBody>
                    <a:bodyPr lIns="57600" rIns="57600" tIns="0" bIns="0" anchor="ctr">
                      <a:noAutofit/>
                    </a:bodyPr>
                    <a:p>
                      <a:pPr algn="ctr">
                        <a:lnSpc>
                          <a:spcPct val="100000"/>
                        </a:lnSpc>
                      </a:pPr>
                      <a:r>
                        <a:rPr b="1" lang="ru-RU" sz="1800" spc="-1" strike="noStrike">
                          <a:solidFill>
                            <a:srgbClr val="000000"/>
                          </a:solidFill>
                          <a:latin typeface="Times New Roman"/>
                          <a:ea typeface="Calibri"/>
                        </a:rPr>
                        <a:t>СОШ с углубленным изучением отдельных предметов</a:t>
                      </a:r>
                      <a:endParaRPr b="0" lang="ru-RU" sz="1800" spc="-1" strike="noStrike">
                        <a:latin typeface="Arial"/>
                      </a:endParaRPr>
                    </a:p>
                  </a:txBody>
                  <a:tcPr marL="57600" marR="576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19,4</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47,2</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33,3</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0</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0</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315720">
                <a:tc>
                  <a:txBody>
                    <a:bodyPr lIns="57600" rIns="57600" tIns="0" bIns="0" anchor="ctr">
                      <a:noAutofit/>
                    </a:bodyPr>
                    <a:p>
                      <a:pPr algn="ctr">
                        <a:lnSpc>
                          <a:spcPct val="100000"/>
                        </a:lnSpc>
                      </a:pPr>
                      <a:r>
                        <a:rPr b="1" lang="ru-RU" sz="1800" spc="-1" strike="noStrike">
                          <a:solidFill>
                            <a:srgbClr val="000000"/>
                          </a:solidFill>
                          <a:latin typeface="Times New Roman"/>
                          <a:ea typeface="Calibri"/>
                        </a:rPr>
                        <a:t>Гимназия</a:t>
                      </a:r>
                      <a:endParaRPr b="0" lang="ru-RU" sz="1800" spc="-1" strike="noStrike">
                        <a:latin typeface="Arial"/>
                      </a:endParaRPr>
                    </a:p>
                  </a:txBody>
                  <a:tcPr marL="57600" marR="576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8,5</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28,7</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34,6</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27,6</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2</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315720">
                <a:tc>
                  <a:txBody>
                    <a:bodyPr lIns="57600" rIns="57600" tIns="0" bIns="0" anchor="ctr">
                      <a:noAutofit/>
                    </a:bodyPr>
                    <a:p>
                      <a:pPr algn="ctr">
                        <a:lnSpc>
                          <a:spcPct val="100000"/>
                        </a:lnSpc>
                      </a:pPr>
                      <a:r>
                        <a:rPr b="1" lang="ru-RU" sz="1800" spc="-1" strike="noStrike">
                          <a:solidFill>
                            <a:srgbClr val="000000"/>
                          </a:solidFill>
                          <a:latin typeface="Times New Roman"/>
                          <a:ea typeface="Calibri"/>
                        </a:rPr>
                        <a:t>Лицей</a:t>
                      </a:r>
                      <a:endParaRPr b="0" lang="ru-RU" sz="1800" spc="-1" strike="noStrike">
                        <a:latin typeface="Arial"/>
                      </a:endParaRPr>
                    </a:p>
                  </a:txBody>
                  <a:tcPr marL="57600" marR="576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10,6</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43,2</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38,6</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6,8</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1</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823320">
                <a:tc>
                  <a:txBody>
                    <a:bodyPr lIns="57600" rIns="57600" tIns="0" bIns="0" anchor="ctr">
                      <a:noAutofit/>
                    </a:bodyPr>
                    <a:p>
                      <a:pPr algn="ctr">
                        <a:lnSpc>
                          <a:spcPct val="100000"/>
                        </a:lnSpc>
                      </a:pPr>
                      <a:r>
                        <a:rPr b="1" lang="ru-RU" sz="1800" spc="-1" strike="noStrike">
                          <a:solidFill>
                            <a:srgbClr val="000000"/>
                          </a:solidFill>
                          <a:latin typeface="Times New Roman"/>
                          <a:ea typeface="Calibri"/>
                        </a:rPr>
                        <a:t>Вечерняя (сменная) общеобразовательная школа</a:t>
                      </a:r>
                      <a:endParaRPr b="0" lang="ru-RU" sz="1800" spc="-1" strike="noStrike">
                        <a:latin typeface="Arial"/>
                      </a:endParaRPr>
                    </a:p>
                  </a:txBody>
                  <a:tcPr marL="57600" marR="576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33,3</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55,6</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11,1</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0</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0</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549000">
                <a:tc>
                  <a:txBody>
                    <a:bodyPr lIns="57600" rIns="57600" tIns="0" bIns="0" anchor="ctr">
                      <a:noAutofit/>
                    </a:bodyPr>
                    <a:p>
                      <a:pPr algn="ctr">
                        <a:lnSpc>
                          <a:spcPct val="100000"/>
                        </a:lnSpc>
                      </a:pPr>
                      <a:r>
                        <a:rPr b="1" lang="ru-RU" sz="1800" spc="-1" strike="noStrike">
                          <a:solidFill>
                            <a:srgbClr val="000000"/>
                          </a:solidFill>
                          <a:latin typeface="Times New Roman"/>
                          <a:ea typeface="Calibri"/>
                        </a:rPr>
                        <a:t>Президентское кадетское училище </a:t>
                      </a:r>
                      <a:endParaRPr b="0" lang="ru-RU" sz="1800" spc="-1" strike="noStrike">
                        <a:latin typeface="Arial"/>
                      </a:endParaRPr>
                    </a:p>
                  </a:txBody>
                  <a:tcPr marL="57600" marR="576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0</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10,5</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42,1</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42,1</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algn="ctr">
                        <a:lnSpc>
                          <a:spcPct val="115000"/>
                        </a:lnSpc>
                      </a:pPr>
                      <a:r>
                        <a:rPr b="1" lang="ru-RU" sz="1800" spc="-1" strike="noStrike">
                          <a:solidFill>
                            <a:srgbClr val="000000"/>
                          </a:solidFill>
                          <a:latin typeface="Times New Roman"/>
                          <a:ea typeface="Calibri"/>
                        </a:rPr>
                        <a:t>1</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200" name="Table 1"/>
          <p:cNvGraphicFramePr/>
          <p:nvPr/>
        </p:nvGraphicFramePr>
        <p:xfrm>
          <a:off x="0" y="0"/>
          <a:ext cx="9036000" cy="6713640"/>
        </p:xfrm>
        <a:graphic>
          <a:graphicData uri="http://schemas.openxmlformats.org/drawingml/2006/table">
            <a:tbl>
              <a:tblPr/>
              <a:tblGrid>
                <a:gridCol w="1518120"/>
                <a:gridCol w="1474560"/>
                <a:gridCol w="1474560"/>
                <a:gridCol w="1474560"/>
                <a:gridCol w="1474560"/>
                <a:gridCol w="1619640"/>
              </a:tblGrid>
              <a:tr h="680400">
                <a:tc gridSpan="6">
                  <a:txBody>
                    <a:bodyPr lIns="63000" rIns="63000" tIns="0" bIns="0" anchor="ctr">
                      <a:noAutofit/>
                    </a:bodyPr>
                    <a:p>
                      <a:pPr algn="ctr">
                        <a:lnSpc>
                          <a:spcPct val="115000"/>
                        </a:lnSpc>
                      </a:pPr>
                      <a:r>
                        <a:rPr b="1" lang="ru-RU" sz="3600" spc="-1" strike="noStrike">
                          <a:solidFill>
                            <a:srgbClr val="ff0000"/>
                          </a:solidFill>
                          <a:latin typeface="Times New Roman"/>
                          <a:ea typeface="Times New Roman"/>
                        </a:rPr>
                        <a:t>2020</a:t>
                      </a:r>
                      <a:endParaRPr b="0" lang="ru-RU" sz="3600" spc="-1" strike="noStrike">
                        <a:latin typeface="Arial"/>
                      </a:endParaRPr>
                    </a:p>
                  </a:txBody>
                  <a:tcPr marL="63000" marR="630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r>
              <a:tr h="1814760">
                <a:tc>
                  <a:txBody>
                    <a:bodyPr lIns="63000" rIns="63000" tIns="0" bIns="0" anchor="ctr">
                      <a:noAutofit/>
                    </a:bodyPr>
                    <a:p>
                      <a:pPr algn="ctr">
                        <a:lnSpc>
                          <a:spcPct val="115000"/>
                        </a:lnSpc>
                      </a:pPr>
                      <a:r>
                        <a:rPr b="1" lang="ru-RU" sz="1600" spc="-1" strike="noStrike">
                          <a:solidFill>
                            <a:srgbClr val="000000"/>
                          </a:solidFill>
                          <a:latin typeface="Times New Roman"/>
                          <a:ea typeface="Times New Roman"/>
                        </a:rPr>
                        <a:t>АТЕ</a:t>
                      </a:r>
                      <a:endParaRPr b="0" lang="ru-RU" sz="1600" spc="-1" strike="noStrike">
                        <a:latin typeface="Arial"/>
                      </a:endParaRPr>
                    </a:p>
                  </a:txBody>
                  <a:tcPr marL="63000" marR="630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3000" rIns="63000" tIns="0" bIns="0" anchor="ctr">
                      <a:noAutofit/>
                    </a:bodyPr>
                    <a:p>
                      <a:pPr algn="ctr">
                        <a:lnSpc>
                          <a:spcPct val="115000"/>
                        </a:lnSpc>
                      </a:pPr>
                      <a:r>
                        <a:rPr b="1" lang="ru-RU" sz="1600" spc="-1" strike="noStrike">
                          <a:solidFill>
                            <a:srgbClr val="000000"/>
                          </a:solidFill>
                          <a:latin typeface="Times New Roman"/>
                          <a:ea typeface="Times New Roman"/>
                        </a:rPr>
                        <a:t>Доля участников, набравших </a:t>
                      </a:r>
                      <a:endParaRPr b="0" lang="ru-RU" sz="1600" spc="-1" strike="noStrike">
                        <a:latin typeface="Arial"/>
                      </a:endParaRPr>
                    </a:p>
                    <a:p>
                      <a:pPr algn="ctr">
                        <a:lnSpc>
                          <a:spcPct val="115000"/>
                        </a:lnSpc>
                      </a:pPr>
                      <a:r>
                        <a:rPr b="1" lang="ru-RU" sz="1600" spc="-1" strike="noStrike">
                          <a:solidFill>
                            <a:srgbClr val="000000"/>
                          </a:solidFill>
                          <a:latin typeface="Times New Roman"/>
                          <a:ea typeface="Times New Roman"/>
                        </a:rPr>
                        <a:t>балл ниже мин.</a:t>
                      </a:r>
                      <a:endParaRPr b="0" lang="ru-RU" sz="1600" spc="-1" strike="noStrike">
                        <a:latin typeface="Arial"/>
                      </a:endParaRPr>
                    </a:p>
                  </a:txBody>
                  <a:tcPr marL="63000" marR="630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3000" rIns="63000" tIns="0" bIns="0" anchor="ctr">
                      <a:noAutofit/>
                    </a:bodyPr>
                    <a:p>
                      <a:pPr algn="ctr">
                        <a:lnSpc>
                          <a:spcPct val="115000"/>
                        </a:lnSpc>
                      </a:pPr>
                      <a:r>
                        <a:rPr b="1" lang="ru-RU" sz="1600" spc="-1" strike="noStrike">
                          <a:solidFill>
                            <a:srgbClr val="000000"/>
                          </a:solidFill>
                          <a:latin typeface="Times New Roman"/>
                          <a:ea typeface="Times New Roman"/>
                        </a:rPr>
                        <a:t>Доля участников, получивших тестовый балл от мин. до 60 баллов</a:t>
                      </a:r>
                      <a:endParaRPr b="0" lang="ru-RU" sz="1600" spc="-1" strike="noStrike">
                        <a:latin typeface="Arial"/>
                      </a:endParaRPr>
                    </a:p>
                  </a:txBody>
                  <a:tcPr marL="63000" marR="630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3000" rIns="63000" tIns="0" bIns="0" anchor="ctr">
                      <a:noAutofit/>
                    </a:bodyPr>
                    <a:p>
                      <a:pPr algn="ctr">
                        <a:lnSpc>
                          <a:spcPct val="115000"/>
                        </a:lnSpc>
                      </a:pPr>
                      <a:r>
                        <a:rPr b="1" lang="ru-RU" sz="1600" spc="-1" strike="noStrike">
                          <a:solidFill>
                            <a:srgbClr val="000000"/>
                          </a:solidFill>
                          <a:latin typeface="Times New Roman"/>
                          <a:ea typeface="Times New Roman"/>
                        </a:rPr>
                        <a:t>Доля участников, получивших тестовый балл от 61 до 80 баллов</a:t>
                      </a:r>
                      <a:endParaRPr b="0" lang="ru-RU" sz="1600" spc="-1" strike="noStrike">
                        <a:latin typeface="Arial"/>
                      </a:endParaRPr>
                    </a:p>
                  </a:txBody>
                  <a:tcPr marL="63000" marR="630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3000" rIns="63000" tIns="0" bIns="0" anchor="ctr">
                      <a:noAutofit/>
                    </a:bodyPr>
                    <a:p>
                      <a:pPr algn="ctr">
                        <a:lnSpc>
                          <a:spcPct val="115000"/>
                        </a:lnSpc>
                      </a:pPr>
                      <a:r>
                        <a:rPr b="1" lang="ru-RU" sz="1600" spc="-1" strike="noStrike">
                          <a:solidFill>
                            <a:srgbClr val="000000"/>
                          </a:solidFill>
                          <a:latin typeface="Times New Roman"/>
                          <a:ea typeface="Times New Roman"/>
                        </a:rPr>
                        <a:t>Доля участников, получивших тестовый балл от 81 до 100 баллов</a:t>
                      </a:r>
                      <a:endParaRPr b="0" lang="ru-RU" sz="1600" spc="-1" strike="noStrike">
                        <a:latin typeface="Arial"/>
                      </a:endParaRPr>
                    </a:p>
                  </a:txBody>
                  <a:tcPr marL="63000" marR="630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3000" rIns="63000" tIns="0" bIns="0" anchor="ctr">
                      <a:noAutofit/>
                    </a:bodyPr>
                    <a:p>
                      <a:pPr algn="ctr">
                        <a:lnSpc>
                          <a:spcPct val="115000"/>
                        </a:lnSpc>
                      </a:pPr>
                      <a:r>
                        <a:rPr b="1" lang="ru-RU" sz="1600" spc="-1" strike="noStrike">
                          <a:solidFill>
                            <a:srgbClr val="000000"/>
                          </a:solidFill>
                          <a:latin typeface="Times New Roman"/>
                          <a:ea typeface="Calibri"/>
                        </a:rPr>
                        <a:t>Количество</a:t>
                      </a:r>
                      <a:endParaRPr b="0" lang="ru-RU" sz="1600" spc="-1" strike="noStrike">
                        <a:latin typeface="Arial"/>
                      </a:endParaRPr>
                    </a:p>
                    <a:p>
                      <a:pPr algn="ctr">
                        <a:lnSpc>
                          <a:spcPct val="115000"/>
                        </a:lnSpc>
                      </a:pPr>
                      <a:r>
                        <a:rPr b="1" lang="ru-RU" sz="1600" spc="-1" strike="noStrike">
                          <a:solidFill>
                            <a:srgbClr val="000000"/>
                          </a:solidFill>
                          <a:latin typeface="Times New Roman"/>
                          <a:ea typeface="Calibri"/>
                        </a:rPr>
                        <a:t>100-балльников</a:t>
                      </a:r>
                      <a:endParaRPr b="0" lang="ru-RU" sz="1600" spc="-1" strike="noStrike">
                        <a:latin typeface="Arial"/>
                      </a:endParaRPr>
                    </a:p>
                  </a:txBody>
                  <a:tcPr marL="63000" marR="630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r>
              <a:tr h="497520">
                <a:tc>
                  <a:txBody>
                    <a:bodyPr lIns="63000" rIns="63000" tIns="0" bIns="0" anchor="ctr">
                      <a:noAutofit/>
                    </a:bodyPr>
                    <a:p>
                      <a:pPr algn="ctr">
                        <a:lnSpc>
                          <a:spcPct val="115000"/>
                        </a:lnSpc>
                      </a:pPr>
                      <a:r>
                        <a:rPr b="1" lang="ru-RU" sz="2400" spc="-1" strike="noStrike">
                          <a:solidFill>
                            <a:srgbClr val="000000"/>
                          </a:solidFill>
                          <a:latin typeface="Times New Roman"/>
                          <a:ea typeface="Times New Roman"/>
                        </a:rPr>
                        <a:t>г. Тюмень</a:t>
                      </a:r>
                      <a:endParaRPr b="0" lang="ru-RU" sz="2400" spc="-1" strike="noStrike">
                        <a:latin typeface="Arial"/>
                      </a:endParaRPr>
                    </a:p>
                  </a:txBody>
                  <a:tcPr marL="63000" marR="630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21,1</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40,6</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28,4</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9,9</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0</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r>
              <a:tr h="680400">
                <a:tc gridSpan="6">
                  <a:txBody>
                    <a:bodyPr lIns="63000" rIns="63000" tIns="0" bIns="0" anchor="ctr">
                      <a:noAutofit/>
                    </a:bodyPr>
                    <a:p>
                      <a:pPr algn="ctr">
                        <a:lnSpc>
                          <a:spcPct val="115000"/>
                        </a:lnSpc>
                      </a:pPr>
                      <a:r>
                        <a:rPr b="1" lang="ru-RU" sz="3600" spc="-1" strike="noStrike">
                          <a:solidFill>
                            <a:srgbClr val="ff0000"/>
                          </a:solidFill>
                          <a:latin typeface="Times New Roman"/>
                          <a:ea typeface="Times New Roman"/>
                        </a:rPr>
                        <a:t>2021</a:t>
                      </a:r>
                      <a:endParaRPr b="0" lang="ru-RU" sz="3600" spc="-1" strike="noStrike">
                        <a:latin typeface="Arial"/>
                      </a:endParaRPr>
                    </a:p>
                  </a:txBody>
                  <a:tcPr marL="63000" marR="630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r>
              <a:tr h="861480">
                <a:tc>
                  <a:txBody>
                    <a:bodyPr lIns="63000" rIns="63000" tIns="0" bIns="0" anchor="ctr">
                      <a:noAutofit/>
                    </a:bodyPr>
                    <a:p>
                      <a:pPr algn="ctr">
                        <a:lnSpc>
                          <a:spcPct val="115000"/>
                        </a:lnSpc>
                      </a:pPr>
                      <a:r>
                        <a:rPr b="1" lang="ru-RU" sz="2400" spc="-1" strike="noStrike">
                          <a:solidFill>
                            <a:srgbClr val="000000"/>
                          </a:solidFill>
                          <a:latin typeface="Times New Roman"/>
                          <a:ea typeface="Times New Roman"/>
                        </a:rPr>
                        <a:t>г. Тюмень</a:t>
                      </a:r>
                      <a:endParaRPr b="0" lang="ru-RU" sz="2400" spc="-1" strike="noStrike">
                        <a:latin typeface="Arial"/>
                      </a:endParaRPr>
                    </a:p>
                  </a:txBody>
                  <a:tcPr marL="63000" marR="630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19,8</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40,5</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27,9</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11,4</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5</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r>
              <a:tr h="692640">
                <a:tc gridSpan="6">
                  <a:txBody>
                    <a:bodyPr lIns="63000" rIns="63000" tIns="0" bIns="0" anchor="ctr">
                      <a:noAutofit/>
                    </a:bodyPr>
                    <a:p>
                      <a:pPr algn="ctr">
                        <a:lnSpc>
                          <a:spcPct val="115000"/>
                        </a:lnSpc>
                      </a:pPr>
                      <a:r>
                        <a:rPr b="1" lang="ru-RU" sz="3600" spc="-1" strike="noStrike">
                          <a:solidFill>
                            <a:srgbClr val="ff0000"/>
                          </a:solidFill>
                          <a:latin typeface="Times New Roman"/>
                          <a:ea typeface="Times New Roman"/>
                        </a:rPr>
                        <a:t>2022</a:t>
                      </a:r>
                      <a:endParaRPr b="0" lang="ru-RU" sz="3600" spc="-1" strike="noStrike">
                        <a:latin typeface="Arial"/>
                      </a:endParaRPr>
                    </a:p>
                  </a:txBody>
                  <a:tcPr marL="63000" marR="630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r>
              <a:tr h="1486440">
                <a:tc>
                  <a:txBody>
                    <a:bodyPr lIns="63000" rIns="63000" tIns="0" bIns="0" anchor="ctr">
                      <a:noAutofit/>
                    </a:bodyPr>
                    <a:p>
                      <a:pPr algn="ctr">
                        <a:lnSpc>
                          <a:spcPct val="115000"/>
                        </a:lnSpc>
                      </a:pPr>
                      <a:r>
                        <a:rPr b="1" lang="ru-RU" sz="2400" spc="-1" strike="noStrike">
                          <a:solidFill>
                            <a:srgbClr val="000000"/>
                          </a:solidFill>
                          <a:latin typeface="Times New Roman"/>
                          <a:ea typeface="Times New Roman"/>
                        </a:rPr>
                        <a:t>г. Тюмень</a:t>
                      </a:r>
                      <a:endParaRPr b="0" lang="ru-RU" sz="2400" spc="-1" strike="noStrike">
                        <a:latin typeface="Arial"/>
                      </a:endParaRPr>
                    </a:p>
                  </a:txBody>
                  <a:tcPr marL="63000" marR="630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18,6</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39,2</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31,1</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11,1</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lIns="68400" rIns="68400" tIns="0" bIns="0" anchor="ctr">
                      <a:noAutofit/>
                    </a:bodyPr>
                    <a:p>
                      <a:pPr algn="ctr">
                        <a:lnSpc>
                          <a:spcPct val="115000"/>
                        </a:lnSpc>
                      </a:pPr>
                      <a:r>
                        <a:rPr b="1" lang="ru-RU" sz="2400" spc="-1" strike="noStrike">
                          <a:solidFill>
                            <a:srgbClr val="000000"/>
                          </a:solidFill>
                          <a:latin typeface="Times New Roman"/>
                          <a:ea typeface="Times New Roman"/>
                        </a:rPr>
                        <a:t>5</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r>
            </a:tbl>
          </a:graphicData>
        </a:graphic>
      </p:graphicFrame>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
          <p:cNvSpPr/>
          <p:nvPr/>
        </p:nvSpPr>
        <p:spPr>
          <a:xfrm>
            <a:off x="0" y="91800"/>
            <a:ext cx="9143640" cy="640800"/>
          </a:xfrm>
          <a:prstGeom prst="rect">
            <a:avLst/>
          </a:prstGeom>
          <a:gradFill rotWithShape="0">
            <a:gsLst>
              <a:gs pos="0">
                <a:srgbClr val="e3fbc2"/>
              </a:gs>
              <a:gs pos="100000">
                <a:srgbClr val="f4ffe6"/>
              </a:gs>
            </a:gsLst>
            <a:lin ang="16200000"/>
          </a:gradFill>
          <a:ln>
            <a:solidFill>
              <a:srgbClr val="98b855"/>
            </a:solidFill>
            <a:round/>
          </a:ln>
          <a:effectLst>
            <a:outerShdw blurRad="40000" dir="5400000" dist="20160" rotWithShape="0">
              <a:srgbClr val="000000">
                <a:alpha val="38000"/>
              </a:srgbClr>
            </a:outerShdw>
          </a:effectLst>
        </p:spPr>
        <p:style>
          <a:lnRef idx="1">
            <a:schemeClr val="accent3"/>
          </a:lnRef>
          <a:fillRef idx="2">
            <a:schemeClr val="accent3"/>
          </a:fillRef>
          <a:effectRef idx="1">
            <a:schemeClr val="accent3"/>
          </a:effectRef>
          <a:fontRef idx="minor"/>
        </p:style>
        <p:txBody>
          <a:bodyPr anchor="ctr">
            <a:spAutoFit/>
          </a:bodyPr>
          <a:p>
            <a:pPr algn="ctr">
              <a:lnSpc>
                <a:spcPct val="100000"/>
              </a:lnSpc>
            </a:pPr>
            <a:r>
              <a:rPr b="0" lang="ru-RU" sz="1400" spc="-1" strike="noStrike">
                <a:solidFill>
                  <a:srgbClr val="000000"/>
                </a:solidFill>
                <a:latin typeface="Times New Roman"/>
                <a:ea typeface="Calibri"/>
              </a:rPr>
              <a:t> </a:t>
            </a:r>
            <a:r>
              <a:rPr b="1" lang="ru-RU" sz="1800" spc="-1" strike="noStrike">
                <a:solidFill>
                  <a:srgbClr val="ff0000"/>
                </a:solidFill>
                <a:latin typeface="Times New Roman"/>
                <a:ea typeface="Calibri"/>
              </a:rPr>
              <a:t>Перечень ОО, продемонстрировавших  высокие результаты ЕГЭ </a:t>
            </a:r>
            <a:endParaRPr b="0" lang="ru-RU" sz="1800" spc="-1" strike="noStrike">
              <a:latin typeface="Arial"/>
            </a:endParaRPr>
          </a:p>
          <a:p>
            <a:pPr algn="ctr">
              <a:lnSpc>
                <a:spcPct val="100000"/>
              </a:lnSpc>
            </a:pPr>
            <a:r>
              <a:rPr b="1" lang="ru-RU" sz="1800" spc="-1" strike="noStrike">
                <a:solidFill>
                  <a:srgbClr val="ff0000"/>
                </a:solidFill>
                <a:latin typeface="Times New Roman"/>
                <a:ea typeface="Calibri"/>
              </a:rPr>
              <a:t>по предмету 2020</a:t>
            </a:r>
            <a:endParaRPr b="0" lang="ru-RU" sz="1800" spc="-1" strike="noStrike">
              <a:latin typeface="Arial"/>
            </a:endParaRPr>
          </a:p>
        </p:txBody>
      </p:sp>
      <p:graphicFrame>
        <p:nvGraphicFramePr>
          <p:cNvPr id="202" name="Table 2"/>
          <p:cNvGraphicFramePr/>
          <p:nvPr/>
        </p:nvGraphicFramePr>
        <p:xfrm>
          <a:off x="179640" y="908640"/>
          <a:ext cx="8784720" cy="5832000"/>
        </p:xfrm>
        <a:graphic>
          <a:graphicData uri="http://schemas.openxmlformats.org/drawingml/2006/table">
            <a:tbl>
              <a:tblPr/>
              <a:tblGrid>
                <a:gridCol w="502560"/>
                <a:gridCol w="3529800"/>
                <a:gridCol w="1800000"/>
                <a:gridCol w="1571040"/>
                <a:gridCol w="1381320"/>
              </a:tblGrid>
              <a:tr h="1800360">
                <a:tc>
                  <a:txBody>
                    <a:bodyPr lIns="66240" rIns="66240" tIns="0" bIns="0" anchor="ctr">
                      <a:noAutofit/>
                    </a:bodyPr>
                    <a:p>
                      <a:pPr algn="ctr">
                        <a:lnSpc>
                          <a:spcPct val="100000"/>
                        </a:lnSpc>
                      </a:pPr>
                      <a:r>
                        <a:rPr b="1" lang="ru-RU" sz="1800" spc="-1" strike="noStrike">
                          <a:solidFill>
                            <a:srgbClr val="000000"/>
                          </a:solidFill>
                          <a:latin typeface="Times New Roman"/>
                          <a:ea typeface="Times New Roman"/>
                        </a:rPr>
                        <a:t>№</a:t>
                      </a:r>
                      <a:endParaRPr b="0" lang="ru-RU" sz="18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c>
                  <a:txBody>
                    <a:bodyPr lIns="66240" rIns="66240" tIns="0" bIns="0" anchor="ctr">
                      <a:noAutofit/>
                    </a:bodyPr>
                    <a:p>
                      <a:pPr algn="ctr">
                        <a:lnSpc>
                          <a:spcPct val="100000"/>
                        </a:lnSpc>
                      </a:pPr>
                      <a:r>
                        <a:rPr b="1" lang="ru-RU" sz="1800" spc="-1" strike="noStrike">
                          <a:solidFill>
                            <a:srgbClr val="000000"/>
                          </a:solidFill>
                          <a:latin typeface="Times New Roman"/>
                          <a:ea typeface="Times New Roman"/>
                        </a:rPr>
                        <a:t>Наименование ОО</a:t>
                      </a:r>
                      <a:endParaRPr b="0" lang="ru-RU" sz="18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c>
                  <a:txBody>
                    <a:bodyPr lIns="66240" rIns="66240" tIns="0" bIns="0">
                      <a:noAutofit/>
                    </a:bodyPr>
                    <a:p>
                      <a:pPr algn="ctr">
                        <a:lnSpc>
                          <a:spcPct val="100000"/>
                        </a:lnSpc>
                      </a:pPr>
                      <a:r>
                        <a:rPr b="1" lang="ru-RU" sz="1800" spc="-1" strike="noStrike">
                          <a:solidFill>
                            <a:srgbClr val="000000"/>
                          </a:solidFill>
                          <a:latin typeface="Times New Roman"/>
                          <a:ea typeface="Times New Roman"/>
                        </a:rPr>
                        <a:t>Доля участников, получивших от 81 до 100 баллов</a:t>
                      </a:r>
                      <a:endParaRPr b="0" lang="ru-RU" sz="18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c>
                  <a:txBody>
                    <a:bodyPr lIns="66240" rIns="66240" tIns="0" bIns="0">
                      <a:noAutofit/>
                    </a:bodyPr>
                    <a:p>
                      <a:pPr algn="ctr">
                        <a:lnSpc>
                          <a:spcPct val="100000"/>
                        </a:lnSpc>
                      </a:pPr>
                      <a:r>
                        <a:rPr b="1" lang="ru-RU" sz="1800" spc="-1" strike="noStrike">
                          <a:solidFill>
                            <a:srgbClr val="000000"/>
                          </a:solidFill>
                          <a:latin typeface="Times New Roman"/>
                          <a:ea typeface="Times New Roman"/>
                        </a:rPr>
                        <a:t>Доля участников, получивших от 61 до 80 баллов</a:t>
                      </a:r>
                      <a:endParaRPr b="0" lang="ru-RU" sz="18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c>
                  <a:txBody>
                    <a:bodyPr lIns="66240" rIns="66240" tIns="0" bIns="0">
                      <a:noAutofit/>
                    </a:bodyPr>
                    <a:p>
                      <a:pPr algn="ctr">
                        <a:lnSpc>
                          <a:spcPct val="100000"/>
                        </a:lnSpc>
                      </a:pPr>
                      <a:r>
                        <a:rPr b="1" lang="ru-RU" sz="1800" spc="-1" strike="noStrike">
                          <a:solidFill>
                            <a:srgbClr val="000000"/>
                          </a:solidFill>
                          <a:latin typeface="Times New Roman"/>
                          <a:ea typeface="Times New Roman"/>
                        </a:rPr>
                        <a:t>Доля уч-ов, не достигших мин. балла</a:t>
                      </a:r>
                      <a:endParaRPr b="0" lang="ru-RU" sz="18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r>
              <a:tr h="3600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1</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nSpc>
                          <a:spcPct val="100000"/>
                        </a:lnSpc>
                      </a:pPr>
                      <a:r>
                        <a:rPr b="1" lang="ru-RU" sz="1600" spc="-1" strike="noStrike">
                          <a:solidFill>
                            <a:srgbClr val="000000"/>
                          </a:solidFill>
                          <a:latin typeface="Times New Roman"/>
                          <a:ea typeface="Times New Roman"/>
                        </a:rPr>
                        <a:t>Гимназия ТюмГУ</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51,5</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35,3</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0,0</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r>
              <a:tr h="43164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2</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240" rIns="66240" tIns="0" bIns="0" anchor="b">
                      <a:noAutofit/>
                    </a:bodyPr>
                    <a:p>
                      <a:pPr>
                        <a:lnSpc>
                          <a:spcPct val="100000"/>
                        </a:lnSpc>
                      </a:pPr>
                      <a:r>
                        <a:rPr b="1" lang="ru-RU" sz="1600" spc="-1" strike="noStrike">
                          <a:solidFill>
                            <a:srgbClr val="000000"/>
                          </a:solidFill>
                          <a:latin typeface="Times New Roman"/>
                          <a:ea typeface="Times New Roman"/>
                        </a:rPr>
                        <a:t>МАОУ гимназия №5 города Тюмени</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45,5</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18,2</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0,0</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r>
              <a:tr h="3600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3</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6240" rIns="66240" tIns="0" bIns="0" anchor="b">
                      <a:noAutofit/>
                    </a:bodyPr>
                    <a:p>
                      <a:pPr>
                        <a:lnSpc>
                          <a:spcPct val="100000"/>
                        </a:lnSpc>
                      </a:pPr>
                      <a:r>
                        <a:rPr b="1" lang="ru-RU" sz="1600" spc="-1" strike="noStrike">
                          <a:solidFill>
                            <a:srgbClr val="000000"/>
                          </a:solidFill>
                          <a:latin typeface="Times New Roman"/>
                          <a:ea typeface="Times New Roman"/>
                        </a:rPr>
                        <a:t>МАОУ Омутинская СОШ №2</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19,0</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38,1</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0,0</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3600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4</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nSpc>
                          <a:spcPct val="100000"/>
                        </a:lnSpc>
                      </a:pPr>
                      <a:r>
                        <a:rPr b="1" lang="ru-RU" sz="1600" spc="-1" strike="noStrike">
                          <a:solidFill>
                            <a:srgbClr val="000000"/>
                          </a:solidFill>
                          <a:latin typeface="Times New Roman"/>
                          <a:ea typeface="Times New Roman"/>
                        </a:rPr>
                        <a:t>МАОУ гимназия 21 г.Тюмени</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21,7</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56,5</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4,3</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r>
              <a:tr h="3600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5</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nSpc>
                          <a:spcPct val="100000"/>
                        </a:lnSpc>
                      </a:pPr>
                      <a:r>
                        <a:rPr b="1" lang="ru-RU" sz="1600" spc="-1" strike="noStrike">
                          <a:solidFill>
                            <a:srgbClr val="000000"/>
                          </a:solidFill>
                          <a:latin typeface="Times New Roman"/>
                          <a:ea typeface="Times New Roman"/>
                        </a:rPr>
                        <a:t>МАОУ гимназия №16 г.Тюмени</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19,5</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46,3</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2,4</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r>
              <a:tr h="3600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6</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nSpc>
                          <a:spcPct val="100000"/>
                        </a:lnSpc>
                      </a:pPr>
                      <a:r>
                        <a:rPr b="1" lang="ru-RU" sz="1600" spc="-1" strike="noStrike">
                          <a:solidFill>
                            <a:srgbClr val="000000"/>
                          </a:solidFill>
                          <a:latin typeface="Times New Roman"/>
                          <a:ea typeface="Times New Roman"/>
                        </a:rPr>
                        <a:t>МАОУ гимназия №1 города Тюмени</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15,4</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50,0</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0,0</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r>
              <a:tr h="3600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7</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240" rIns="66240" tIns="0" bIns="0" anchor="b">
                      <a:noAutofit/>
                    </a:bodyPr>
                    <a:p>
                      <a:pPr>
                        <a:lnSpc>
                          <a:spcPct val="100000"/>
                        </a:lnSpc>
                      </a:pPr>
                      <a:r>
                        <a:rPr b="1" lang="ru-RU" sz="1600" spc="-1" strike="noStrike">
                          <a:solidFill>
                            <a:srgbClr val="000000"/>
                          </a:solidFill>
                          <a:latin typeface="Times New Roman"/>
                          <a:ea typeface="Times New Roman"/>
                        </a:rPr>
                        <a:t>ФГКОУ Тюменское ПКУ</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8,3</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50,0</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0,0</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r>
              <a:tr h="3600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8</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nSpc>
                          <a:spcPct val="100000"/>
                        </a:lnSpc>
                      </a:pPr>
                      <a:r>
                        <a:rPr b="1" lang="ru-RU" sz="1600" spc="-1" strike="noStrike">
                          <a:solidFill>
                            <a:srgbClr val="000000"/>
                          </a:solidFill>
                          <a:latin typeface="Times New Roman"/>
                          <a:ea typeface="Times New Roman"/>
                        </a:rPr>
                        <a:t>МАОУ СОШ № 9 г.Тобольска</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19,4</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8,3</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13,9</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r>
              <a:tr h="3600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9</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6240" rIns="66240" tIns="0" bIns="0" anchor="b">
                      <a:noAutofit/>
                    </a:bodyPr>
                    <a:p>
                      <a:pPr>
                        <a:lnSpc>
                          <a:spcPct val="100000"/>
                        </a:lnSpc>
                      </a:pPr>
                      <a:r>
                        <a:rPr b="1" lang="ru-RU" sz="1600" spc="-1" strike="noStrike">
                          <a:solidFill>
                            <a:srgbClr val="000000"/>
                          </a:solidFill>
                          <a:latin typeface="Times New Roman"/>
                          <a:ea typeface="Times New Roman"/>
                        </a:rPr>
                        <a:t>МАОУ ИГОЛ им.Е.Г.Лукьянец</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8,7</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34,8</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4,3</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3600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10</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240" rIns="66240" tIns="0" bIns="0" anchor="b">
                      <a:noAutofit/>
                    </a:bodyPr>
                    <a:p>
                      <a:pPr>
                        <a:lnSpc>
                          <a:spcPct val="100000"/>
                        </a:lnSpc>
                      </a:pPr>
                      <a:r>
                        <a:rPr b="1" lang="ru-RU" sz="1600" spc="-1" strike="noStrike">
                          <a:solidFill>
                            <a:srgbClr val="000000"/>
                          </a:solidFill>
                          <a:latin typeface="Times New Roman"/>
                          <a:ea typeface="Times New Roman"/>
                        </a:rPr>
                        <a:t>МАОУ Казанская СОШ</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20,0</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20,0</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16,0</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r>
              <a:tr h="3600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11</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6240" rIns="66240" tIns="0" bIns="0" anchor="b">
                      <a:noAutofit/>
                    </a:bodyPr>
                    <a:p>
                      <a:pPr>
                        <a:lnSpc>
                          <a:spcPct val="100000"/>
                        </a:lnSpc>
                      </a:pPr>
                      <a:r>
                        <a:rPr b="1" lang="ru-RU" sz="1600" spc="-1" strike="noStrike">
                          <a:solidFill>
                            <a:srgbClr val="000000"/>
                          </a:solidFill>
                          <a:latin typeface="Times New Roman"/>
                          <a:ea typeface="Times New Roman"/>
                        </a:rPr>
                        <a:t>МАОУ СОШ №42 города Тюмени</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16,2</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27,0</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6240" rIns="66240" tIns="0" bIns="0" anchor="b">
                      <a:noAutofit/>
                    </a:bodyPr>
                    <a:p>
                      <a:pPr algn="ctr">
                        <a:lnSpc>
                          <a:spcPct val="100000"/>
                        </a:lnSpc>
                      </a:pPr>
                      <a:r>
                        <a:rPr b="1" lang="ru-RU" sz="1600" spc="-1" strike="noStrike">
                          <a:solidFill>
                            <a:srgbClr val="000000"/>
                          </a:solidFill>
                          <a:latin typeface="Times New Roman"/>
                          <a:ea typeface="Times New Roman"/>
                        </a:rPr>
                        <a:t>13,5</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bl>
          </a:graphicData>
        </a:graphic>
      </p:graphicFrame>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CustomShape 1"/>
          <p:cNvSpPr/>
          <p:nvPr/>
        </p:nvSpPr>
        <p:spPr>
          <a:xfrm>
            <a:off x="0" y="3960"/>
            <a:ext cx="9143640" cy="915120"/>
          </a:xfrm>
          <a:prstGeom prst="rect">
            <a:avLst/>
          </a:prstGeom>
          <a:gradFill rotWithShape="0">
            <a:gsLst>
              <a:gs pos="0">
                <a:srgbClr val="e3fbc2"/>
              </a:gs>
              <a:gs pos="100000">
                <a:srgbClr val="f4ffe6"/>
              </a:gs>
            </a:gsLst>
            <a:lin ang="16200000"/>
          </a:gradFill>
          <a:ln>
            <a:solidFill>
              <a:srgbClr val="98b855"/>
            </a:solidFill>
            <a:round/>
          </a:ln>
          <a:effectLst>
            <a:outerShdw blurRad="40000" dir="5400000" dist="20160" rotWithShape="0">
              <a:srgbClr val="000000">
                <a:alpha val="38000"/>
              </a:srgbClr>
            </a:outerShdw>
          </a:effectLst>
        </p:spPr>
        <p:style>
          <a:lnRef idx="1">
            <a:schemeClr val="accent3"/>
          </a:lnRef>
          <a:fillRef idx="2">
            <a:schemeClr val="accent3"/>
          </a:fillRef>
          <a:effectRef idx="1">
            <a:schemeClr val="accent3"/>
          </a:effectRef>
          <a:fontRef idx="minor"/>
        </p:style>
        <p:txBody>
          <a:bodyPr anchor="ctr">
            <a:spAutoFit/>
          </a:bodyPr>
          <a:p>
            <a:pPr algn="ctr">
              <a:lnSpc>
                <a:spcPct val="100000"/>
              </a:lnSpc>
            </a:pPr>
            <a:r>
              <a:rPr b="0" lang="ru-RU" sz="1400" spc="-1" strike="noStrike">
                <a:solidFill>
                  <a:srgbClr val="000000"/>
                </a:solidFill>
                <a:latin typeface="Times New Roman"/>
                <a:ea typeface="Calibri"/>
              </a:rPr>
              <a:t> </a:t>
            </a:r>
            <a:r>
              <a:rPr b="1" lang="ru-RU" sz="1800" spc="-1" strike="noStrike">
                <a:solidFill>
                  <a:srgbClr val="ff0000"/>
                </a:solidFill>
                <a:latin typeface="Times New Roman"/>
                <a:ea typeface="Calibri"/>
              </a:rPr>
              <a:t>Перечень ОО, продемонстрировавших высокие результаты ЕГЭ </a:t>
            </a:r>
            <a:endParaRPr b="0" lang="ru-RU" sz="1800" spc="-1" strike="noStrike">
              <a:latin typeface="Arial"/>
            </a:endParaRPr>
          </a:p>
          <a:p>
            <a:pPr algn="ctr">
              <a:lnSpc>
                <a:spcPct val="100000"/>
              </a:lnSpc>
            </a:pPr>
            <a:r>
              <a:rPr b="1" lang="ru-RU" sz="1800" spc="-1" strike="noStrike">
                <a:solidFill>
                  <a:srgbClr val="ff0000"/>
                </a:solidFill>
                <a:latin typeface="Times New Roman"/>
                <a:ea typeface="Calibri"/>
              </a:rPr>
              <a:t>по предмету 2022 (оранжевый в течении 4-5 лет, желтый цвет- в течении 3 лет, голубой в течении 2 лет)</a:t>
            </a:r>
            <a:endParaRPr b="0" lang="ru-RU" sz="1800" spc="-1" strike="noStrike">
              <a:latin typeface="Arial"/>
            </a:endParaRPr>
          </a:p>
        </p:txBody>
      </p:sp>
      <p:graphicFrame>
        <p:nvGraphicFramePr>
          <p:cNvPr id="204" name="Table 2"/>
          <p:cNvGraphicFramePr/>
          <p:nvPr/>
        </p:nvGraphicFramePr>
        <p:xfrm>
          <a:off x="0" y="908640"/>
          <a:ext cx="9143640" cy="4607640"/>
        </p:xfrm>
        <a:graphic>
          <a:graphicData uri="http://schemas.openxmlformats.org/drawingml/2006/table">
            <a:tbl>
              <a:tblPr/>
              <a:tblGrid>
                <a:gridCol w="623520"/>
                <a:gridCol w="3011760"/>
                <a:gridCol w="1872000"/>
                <a:gridCol w="1872000"/>
                <a:gridCol w="1764360"/>
              </a:tblGrid>
              <a:tr h="1097640">
                <a:tc>
                  <a:txBody>
                    <a:bodyPr lIns="66240" rIns="66240" tIns="0" bIns="0" anchor="ctr">
                      <a:noAutofit/>
                    </a:bodyPr>
                    <a:p>
                      <a:pPr algn="ctr">
                        <a:lnSpc>
                          <a:spcPct val="100000"/>
                        </a:lnSpc>
                      </a:pPr>
                      <a:r>
                        <a:rPr b="1" lang="ru-RU" sz="1800" spc="-1" strike="noStrike">
                          <a:solidFill>
                            <a:srgbClr val="000000"/>
                          </a:solidFill>
                          <a:latin typeface="Times New Roman"/>
                          <a:ea typeface="Times New Roman"/>
                        </a:rPr>
                        <a:t>№</a:t>
                      </a:r>
                      <a:endParaRPr b="0" lang="ru-RU" sz="18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c>
                  <a:txBody>
                    <a:bodyPr lIns="66240" rIns="66240" tIns="0" bIns="0" anchor="ctr">
                      <a:noAutofit/>
                    </a:bodyPr>
                    <a:p>
                      <a:pPr algn="ctr">
                        <a:lnSpc>
                          <a:spcPct val="100000"/>
                        </a:lnSpc>
                      </a:pPr>
                      <a:r>
                        <a:rPr b="1" lang="ru-RU" sz="1800" spc="-1" strike="noStrike">
                          <a:solidFill>
                            <a:srgbClr val="000000"/>
                          </a:solidFill>
                          <a:latin typeface="Times New Roman"/>
                          <a:ea typeface="Times New Roman"/>
                        </a:rPr>
                        <a:t>Наименование ОО</a:t>
                      </a:r>
                      <a:endParaRPr b="0" lang="ru-RU" sz="18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c>
                  <a:txBody>
                    <a:bodyPr lIns="66240" rIns="66240" tIns="0" bIns="0">
                      <a:noAutofit/>
                    </a:bodyPr>
                    <a:p>
                      <a:pPr algn="ctr">
                        <a:lnSpc>
                          <a:spcPct val="100000"/>
                        </a:lnSpc>
                      </a:pPr>
                      <a:r>
                        <a:rPr b="1" lang="ru-RU" sz="1800" spc="-1" strike="noStrike">
                          <a:solidFill>
                            <a:srgbClr val="000000"/>
                          </a:solidFill>
                          <a:latin typeface="Times New Roman"/>
                          <a:ea typeface="Times New Roman"/>
                        </a:rPr>
                        <a:t>Доля участников, получивших от 81 до 100 баллов</a:t>
                      </a:r>
                      <a:endParaRPr b="0" lang="ru-RU" sz="18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c>
                  <a:txBody>
                    <a:bodyPr lIns="66240" rIns="66240" tIns="0" bIns="0">
                      <a:noAutofit/>
                    </a:bodyPr>
                    <a:p>
                      <a:pPr algn="ctr">
                        <a:lnSpc>
                          <a:spcPct val="100000"/>
                        </a:lnSpc>
                      </a:pPr>
                      <a:r>
                        <a:rPr b="1" lang="ru-RU" sz="1800" spc="-1" strike="noStrike">
                          <a:solidFill>
                            <a:srgbClr val="000000"/>
                          </a:solidFill>
                          <a:latin typeface="Times New Roman"/>
                          <a:ea typeface="Times New Roman"/>
                        </a:rPr>
                        <a:t>Доля участников, получивших от 61 до 80 баллов</a:t>
                      </a:r>
                      <a:endParaRPr b="0" lang="ru-RU" sz="18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c>
                  <a:txBody>
                    <a:bodyPr lIns="66240" rIns="66240" tIns="0" bIns="0">
                      <a:noAutofit/>
                    </a:bodyPr>
                    <a:p>
                      <a:pPr algn="ctr">
                        <a:lnSpc>
                          <a:spcPct val="100000"/>
                        </a:lnSpc>
                      </a:pPr>
                      <a:r>
                        <a:rPr b="1" lang="ru-RU" sz="1800" spc="-1" strike="noStrike">
                          <a:solidFill>
                            <a:srgbClr val="000000"/>
                          </a:solidFill>
                          <a:latin typeface="Times New Roman"/>
                          <a:ea typeface="Times New Roman"/>
                        </a:rPr>
                        <a:t>Доля уч-ов, не достигших мин. балла</a:t>
                      </a:r>
                      <a:endParaRPr b="0" lang="ru-RU" sz="18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ebf1de"/>
                    </a:solidFill>
                  </a:tcPr>
                </a:tc>
              </a:tr>
              <a:tr h="5598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1</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nSpc>
                          <a:spcPct val="115000"/>
                        </a:lnSpc>
                      </a:pPr>
                      <a:r>
                        <a:rPr b="1" lang="ru-RU" sz="1600" spc="-1" strike="noStrike">
                          <a:solidFill>
                            <a:srgbClr val="000000"/>
                          </a:solidFill>
                          <a:latin typeface="Times New Roman"/>
                          <a:ea typeface="Calibri"/>
                        </a:rPr>
                        <a:t>МАОУ гимназия № 21 города Тюмени</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66,7</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29,2</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0</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28008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2</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nSpc>
                          <a:spcPct val="115000"/>
                        </a:lnSpc>
                      </a:pPr>
                      <a:r>
                        <a:rPr b="1" lang="ru-RU" sz="1600" spc="-1" strike="noStrike">
                          <a:solidFill>
                            <a:srgbClr val="000000"/>
                          </a:solidFill>
                          <a:latin typeface="Times New Roman"/>
                          <a:ea typeface="Calibri"/>
                        </a:rPr>
                        <a:t>Гимназия ТюмГУ</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56,2</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32,9</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0</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28008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3</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8400" rIns="68400" tIns="0" bIns="0" anchor="ctr">
                      <a:noAutofit/>
                    </a:bodyPr>
                    <a:p>
                      <a:pPr marL="36360">
                        <a:lnSpc>
                          <a:spcPct val="115000"/>
                        </a:lnSpc>
                      </a:pPr>
                      <a:r>
                        <a:rPr b="1" lang="ru-RU" sz="1600" spc="-1" strike="noStrike">
                          <a:solidFill>
                            <a:srgbClr val="000000"/>
                          </a:solidFill>
                          <a:latin typeface="Times New Roman"/>
                          <a:ea typeface="Calibri"/>
                        </a:rPr>
                        <a:t>ФГКОУ Тюменское ПКУ</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47,4</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42,1</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0</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00"/>
                    </a:solidFill>
                  </a:tcPr>
                </a:tc>
              </a:tr>
              <a:tr h="5598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4</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marL="36360">
                        <a:lnSpc>
                          <a:spcPct val="115000"/>
                        </a:lnSpc>
                      </a:pPr>
                      <a:r>
                        <a:rPr b="1" lang="ru-RU" sz="1600" spc="-1" strike="noStrike">
                          <a:solidFill>
                            <a:srgbClr val="000000"/>
                          </a:solidFill>
                          <a:latin typeface="Times New Roman"/>
                          <a:ea typeface="Calibri"/>
                        </a:rPr>
                        <a:t>МАОУ "Гимназия имени Н.Д. Лицмана"</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47,1</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29,4</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5,9</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5598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5</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nSpc>
                          <a:spcPct val="115000"/>
                        </a:lnSpc>
                      </a:pPr>
                      <a:r>
                        <a:rPr b="1" lang="ru-RU" sz="1600" spc="-1" strike="noStrike">
                          <a:solidFill>
                            <a:srgbClr val="000000"/>
                          </a:solidFill>
                          <a:latin typeface="Times New Roman"/>
                          <a:ea typeface="Calibri"/>
                        </a:rPr>
                        <a:t>МАОУ гимназия №1 города Тюмени</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39,1</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52,2</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0</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28008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6</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nSpc>
                          <a:spcPct val="115000"/>
                        </a:lnSpc>
                      </a:pPr>
                      <a:r>
                        <a:rPr b="1" lang="ru-RU" sz="1600" spc="-1" strike="noStrike">
                          <a:solidFill>
                            <a:srgbClr val="000000"/>
                          </a:solidFill>
                          <a:latin typeface="Times New Roman"/>
                          <a:ea typeface="Calibri"/>
                        </a:rPr>
                        <a:t>МАОУ СОШ №9 г.Тобольска</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31,6</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42,1</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15,8</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5598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7</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c>
                  <a:txBody>
                    <a:bodyPr lIns="68400" rIns="68400" tIns="0" bIns="0" anchor="ctr">
                      <a:noAutofit/>
                    </a:bodyPr>
                    <a:p>
                      <a:pPr marL="36360">
                        <a:lnSpc>
                          <a:spcPct val="115000"/>
                        </a:lnSpc>
                      </a:pPr>
                      <a:r>
                        <a:rPr b="1" lang="ru-RU" sz="1600" spc="-1" strike="noStrike">
                          <a:solidFill>
                            <a:srgbClr val="000000"/>
                          </a:solidFill>
                          <a:latin typeface="Times New Roman"/>
                          <a:ea typeface="Calibri"/>
                        </a:rPr>
                        <a:t>МАОУ СОШ №73 "Лира" г.Тюмени</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25</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68,8</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0</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r>
              <a:tr h="5598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8</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marL="36360">
                        <a:lnSpc>
                          <a:spcPct val="115000"/>
                        </a:lnSpc>
                      </a:pPr>
                      <a:r>
                        <a:rPr b="1" lang="ru-RU" sz="1600" spc="-1" strike="noStrike">
                          <a:solidFill>
                            <a:srgbClr val="000000"/>
                          </a:solidFill>
                          <a:latin typeface="Times New Roman"/>
                          <a:ea typeface="Calibri"/>
                        </a:rPr>
                        <a:t>МАОУ "СОШ № 1" г.Заводоуковска</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25</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25</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5</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559800">
                <a:tc>
                  <a:txBody>
                    <a:bodyPr lIns="66240" rIns="66240" tIns="0" bIns="0" anchor="ctr">
                      <a:noAutofit/>
                    </a:bodyPr>
                    <a:p>
                      <a:pPr algn="ctr">
                        <a:lnSpc>
                          <a:spcPct val="100000"/>
                        </a:lnSpc>
                      </a:pPr>
                      <a:r>
                        <a:rPr b="1" lang="ru-RU" sz="1600" spc="-1" strike="noStrike">
                          <a:solidFill>
                            <a:srgbClr val="000000"/>
                          </a:solidFill>
                          <a:latin typeface="Times New Roman"/>
                          <a:ea typeface="Times New Roman"/>
                        </a:rPr>
                        <a:t>9</a:t>
                      </a:r>
                      <a:endParaRPr b="0" lang="ru-RU" sz="1600" spc="-1" strike="noStrike">
                        <a:latin typeface="Arial"/>
                      </a:endParaRPr>
                    </a:p>
                  </a:txBody>
                  <a:tcPr marL="66240" marR="662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nSpc>
                          <a:spcPct val="115000"/>
                        </a:lnSpc>
                      </a:pPr>
                      <a:r>
                        <a:rPr b="1" lang="ru-RU" sz="1600" spc="-1" strike="noStrike">
                          <a:solidFill>
                            <a:srgbClr val="000000"/>
                          </a:solidFill>
                          <a:latin typeface="Times New Roman"/>
                          <a:ea typeface="Calibri"/>
                        </a:rPr>
                        <a:t>МАОУ гимназия №16 г.Тюмени</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23,3</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56,7</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c>
                  <a:txBody>
                    <a:bodyPr lIns="68400" rIns="68400" tIns="0" bIns="0" anchor="ctr">
                      <a:noAutofit/>
                    </a:bodyPr>
                    <a:p>
                      <a:pPr marL="36360" algn="ctr">
                        <a:lnSpc>
                          <a:spcPct val="115000"/>
                        </a:lnSpc>
                      </a:pPr>
                      <a:r>
                        <a:rPr b="0" lang="ru-RU" sz="1600" spc="-1" strike="noStrike">
                          <a:solidFill>
                            <a:srgbClr val="000000"/>
                          </a:solidFill>
                          <a:latin typeface="Times New Roman"/>
                          <a:ea typeface="Times New Roman"/>
                        </a:rPr>
                        <a:t>6,7</a:t>
                      </a:r>
                      <a:endParaRPr b="0" lang="ru-RU" sz="16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bl>
          </a:graphicData>
        </a:graphic>
      </p:graphicFrame>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TextShape 1"/>
          <p:cNvSpPr txBox="1"/>
          <p:nvPr/>
        </p:nvSpPr>
        <p:spPr>
          <a:xfrm>
            <a:off x="251640" y="188640"/>
            <a:ext cx="8640720" cy="791640"/>
          </a:xfrm>
          <a:prstGeom prst="rect">
            <a:avLst/>
          </a:prstGeom>
          <a:gradFill rotWithShape="0">
            <a:gsLst>
              <a:gs pos="0">
                <a:srgbClr val="bfd4fe"/>
              </a:gs>
              <a:gs pos="100000">
                <a:srgbClr val="e5efff"/>
              </a:gs>
            </a:gsLst>
            <a:lin ang="16200000"/>
          </a:gradFill>
          <a:ln w="9360">
            <a:solidFill>
              <a:srgbClr val="4a7ebb"/>
            </a:solidFill>
            <a:round/>
          </a:ln>
          <a:effectLst>
            <a:outerShdw dist="20160" dir="5400000">
              <a:srgbClr val="000000">
                <a:alpha val="38000"/>
              </a:srgbClr>
            </a:outerShdw>
          </a:effectLst>
        </p:spPr>
        <p:txBody>
          <a:bodyPr anchor="ctr">
            <a:normAutofit/>
          </a:bodyPr>
          <a:p>
            <a:pPr algn="ctr">
              <a:lnSpc>
                <a:spcPct val="100000"/>
              </a:lnSpc>
            </a:pPr>
            <a:r>
              <a:rPr b="1" lang="ru-RU" sz="2000" spc="-1" strike="noStrike">
                <a:solidFill>
                  <a:srgbClr val="000000"/>
                </a:solidFill>
                <a:latin typeface="Calibri"/>
              </a:rPr>
              <a:t>ВЫВОД О ХАРАКТЕРЕ ИЗМЕНЕНИЯ РЕЗУЛЬТАТОВ ЕГЭ ПО ПРЕДМЕТУ </a:t>
            </a:r>
            <a:br/>
            <a:endParaRPr b="0" lang="ru-RU" sz="2000" spc="-1" strike="noStrike">
              <a:solidFill>
                <a:srgbClr val="000000"/>
              </a:solidFill>
              <a:latin typeface="Calibri"/>
            </a:endParaRPr>
          </a:p>
        </p:txBody>
      </p:sp>
      <p:sp>
        <p:nvSpPr>
          <p:cNvPr id="206" name="TextShape 2"/>
          <p:cNvSpPr txBox="1"/>
          <p:nvPr/>
        </p:nvSpPr>
        <p:spPr>
          <a:xfrm>
            <a:off x="179640" y="1196640"/>
            <a:ext cx="8784720" cy="5472360"/>
          </a:xfrm>
          <a:prstGeom prst="rect">
            <a:avLst/>
          </a:prstGeom>
          <a:solidFill>
            <a:srgbClr val="dbeef4"/>
          </a:solidFill>
          <a:ln>
            <a:noFill/>
          </a:ln>
        </p:spPr>
        <p:txBody>
          <a:bodyPr>
            <a:normAutofit fontScale="24000"/>
          </a:bodyPr>
          <a:p>
            <a:pPr lvl="2" marL="342000" indent="-456840" algn="just">
              <a:lnSpc>
                <a:spcPct val="100000"/>
              </a:lnSpc>
              <a:spcBef>
                <a:spcPts val="479"/>
              </a:spcBef>
              <a:buClr>
                <a:srgbClr val="000000"/>
              </a:buClr>
              <a:buFont typeface="Arial"/>
              <a:buChar char="•"/>
            </a:pPr>
            <a:r>
              <a:rPr b="0" lang="ru-RU" sz="2400" spc="-1" strike="noStrike">
                <a:solidFill>
                  <a:srgbClr val="000000"/>
                </a:solidFill>
                <a:latin typeface="Calibri"/>
              </a:rPr>
              <a:t>	</a:t>
            </a:r>
            <a:r>
              <a:rPr b="0" lang="ru-RU" sz="3200" spc="-1" strike="noStrike">
                <a:solidFill>
                  <a:srgbClr val="000000"/>
                </a:solidFill>
                <a:latin typeface="Calibri"/>
              </a:rPr>
              <a:t>Наибольшее количество результатов участников экзамена по-прежнему находятся в балловом  диапазоне 42-60 баллов ( в данном отчете это </a:t>
            </a:r>
            <a:r>
              <a:rPr b="1" lang="ru-RU" sz="3200" spc="-1" strike="noStrike">
                <a:solidFill>
                  <a:srgbClr val="000000"/>
                </a:solidFill>
                <a:latin typeface="Calibri"/>
              </a:rPr>
              <a:t>2  анализируемая категория</a:t>
            </a:r>
            <a:r>
              <a:rPr b="0" lang="ru-RU" sz="3200" spc="-1" strike="noStrike">
                <a:solidFill>
                  <a:srgbClr val="000000"/>
                </a:solidFill>
                <a:latin typeface="Calibri"/>
              </a:rPr>
              <a:t>). В 2022 году таких 1288 человек, что составляет 41,9% от общего числа участников ЕГЭ по обществознанию (в 2021 году 43%, в 2020 году – 44,2), минимальный порог баллов такими участниками преодолен. Но  179 человек, имеющие результаты в этом балловом диапазоне (178 человек в 2021 году, 160 человек в 2020 году) не смогли получить 45 тестовых баллов, а значит - не преодолели порог, который установлен  Министерством науки и высшего образования для абитуриентов 2022 года. </a:t>
            </a:r>
            <a:endParaRPr b="0" lang="ru-RU" sz="3200" spc="-1" strike="noStrike">
              <a:solidFill>
                <a:srgbClr val="000000"/>
              </a:solidFill>
              <a:latin typeface="Calibri"/>
            </a:endParaRPr>
          </a:p>
          <a:p>
            <a:pPr marL="343080" indent="-342720" algn="just">
              <a:lnSpc>
                <a:spcPct val="100000"/>
              </a:lnSpc>
              <a:spcBef>
                <a:spcPts val="641"/>
              </a:spcBef>
              <a:buClr>
                <a:srgbClr val="000000"/>
              </a:buClr>
              <a:buFont typeface="Arial"/>
              <a:buChar char="•"/>
            </a:pPr>
            <a:r>
              <a:rPr b="0" lang="ru-RU" sz="3200" spc="-1" strike="noStrike">
                <a:solidFill>
                  <a:srgbClr val="000000"/>
                </a:solidFill>
                <a:latin typeface="Calibri"/>
              </a:rPr>
              <a:t>Результаты ЕГЭ в данной балловой категории не конкурентны при поступлении в большинство ВУЗов, если говорить о бюджетном основании для обучения. Такие результаты свидетельствуют о сомнительной готовности данных участников экзамена к получению профессионального высшего образования, связанного с основами социальных наук.</a:t>
            </a:r>
            <a:endParaRPr b="0" lang="ru-RU" sz="3200" spc="-1" strike="noStrike">
              <a:solidFill>
                <a:srgbClr val="000000"/>
              </a:solidFill>
              <a:latin typeface="Calibri"/>
            </a:endParaRPr>
          </a:p>
          <a:p>
            <a:pPr marL="343080" indent="-342720" algn="just">
              <a:lnSpc>
                <a:spcPct val="100000"/>
              </a:lnSpc>
              <a:spcBef>
                <a:spcPts val="641"/>
              </a:spcBef>
              <a:buClr>
                <a:srgbClr val="000000"/>
              </a:buClr>
              <a:buFont typeface="Arial"/>
              <a:buChar char="•"/>
            </a:pPr>
            <a:r>
              <a:rPr b="0" lang="ru-RU" sz="3200" spc="-1" strike="noStrike">
                <a:solidFill>
                  <a:srgbClr val="000000"/>
                </a:solidFill>
                <a:latin typeface="Calibri"/>
              </a:rPr>
              <a:t>Следует отметить, что сохранение преобладания этого баллового диапазона происходит при ежегодном незначительном снижении. Уменьшение числа участников с результатами 42-60 т.б. происходит за счет увеличения количества результатов от 61-до 80 т.б. -  </a:t>
            </a:r>
            <a:r>
              <a:rPr b="1" lang="ru-RU" sz="3200" spc="-1" strike="noStrike">
                <a:solidFill>
                  <a:srgbClr val="000000"/>
                </a:solidFill>
                <a:latin typeface="Calibri"/>
              </a:rPr>
              <a:t>3 анализируемая группа</a:t>
            </a:r>
            <a:r>
              <a:rPr b="0" lang="ru-RU" sz="3200" spc="-1" strike="noStrike">
                <a:solidFill>
                  <a:srgbClr val="000000"/>
                </a:solidFill>
                <a:latin typeface="Calibri"/>
              </a:rPr>
              <a:t> (в 2022 – 30,5%, а в 2021 году – 27,3%). </a:t>
            </a:r>
            <a:endParaRPr b="0" lang="ru-RU" sz="3200" spc="-1" strike="noStrike">
              <a:solidFill>
                <a:srgbClr val="000000"/>
              </a:solidFill>
              <a:latin typeface="Calibri"/>
            </a:endParaRPr>
          </a:p>
          <a:p>
            <a:pPr algn="just">
              <a:lnSpc>
                <a:spcPct val="100000"/>
              </a:lnSpc>
              <a:spcBef>
                <a:spcPts val="641"/>
              </a:spcBef>
            </a:pPr>
            <a:endParaRPr b="0" lang="ru-RU"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0" y="188640"/>
            <a:ext cx="9143640" cy="1228680"/>
          </a:xfrm>
          <a:prstGeom prst="rect">
            <a:avLst/>
          </a:prstGeom>
          <a:solidFill>
            <a:srgbClr val="c6d9f1"/>
          </a:solidFill>
          <a:ln>
            <a:solidFill>
              <a:srgbClr val="0070c0"/>
            </a:solidFill>
          </a:ln>
        </p:spPr>
        <p:txBody>
          <a:bodyPr anchor="ctr">
            <a:normAutofit fontScale="57000"/>
          </a:bodyPr>
          <a:p>
            <a:pPr algn="ctr">
              <a:lnSpc>
                <a:spcPct val="100000"/>
              </a:lnSpc>
            </a:pPr>
            <a:br/>
            <a:r>
              <a:rPr b="1" lang="ru-RU" sz="3100" spc="-1" strike="noStrike">
                <a:solidFill>
                  <a:srgbClr val="000000"/>
                </a:solidFill>
                <a:latin typeface="Times New Roman"/>
                <a:ea typeface="Calibri"/>
              </a:rPr>
              <a:t>Распределение заданий по уровню сложности за последние 3 года</a:t>
            </a:r>
            <a:br/>
            <a:endParaRPr b="0" lang="ru-RU" sz="3100" spc="-1" strike="noStrike">
              <a:solidFill>
                <a:srgbClr val="000000"/>
              </a:solidFill>
              <a:latin typeface="Calibri"/>
            </a:endParaRPr>
          </a:p>
        </p:txBody>
      </p:sp>
      <p:graphicFrame>
        <p:nvGraphicFramePr>
          <p:cNvPr id="173" name="Table 2"/>
          <p:cNvGraphicFramePr/>
          <p:nvPr/>
        </p:nvGraphicFramePr>
        <p:xfrm>
          <a:off x="179640" y="1484640"/>
          <a:ext cx="8784720" cy="5256360"/>
        </p:xfrm>
        <a:graphic>
          <a:graphicData uri="http://schemas.openxmlformats.org/drawingml/2006/table">
            <a:tbl>
              <a:tblPr/>
              <a:tblGrid>
                <a:gridCol w="1763280"/>
                <a:gridCol w="760680"/>
                <a:gridCol w="720720"/>
                <a:gridCol w="801720"/>
                <a:gridCol w="749160"/>
                <a:gridCol w="749160"/>
                <a:gridCol w="794160"/>
                <a:gridCol w="855360"/>
                <a:gridCol w="714600"/>
                <a:gridCol w="875880"/>
              </a:tblGrid>
              <a:tr h="1124280">
                <a:tc rowSpan="2">
                  <a:txBody>
                    <a:bodyPr lIns="0" rIns="0" tIns="0" bIns="0">
                      <a:noAutofit/>
                    </a:bodyPr>
                    <a:p>
                      <a:pPr>
                        <a:lnSpc>
                          <a:spcPct val="100000"/>
                        </a:lnSpc>
                        <a:spcBef>
                          <a:spcPts val="40"/>
                        </a:spcBef>
                      </a:pPr>
                      <a:endParaRPr b="0" lang="ru-RU" sz="1800" spc="-1" strike="noStrike">
                        <a:latin typeface="Arial"/>
                      </a:endParaRPr>
                    </a:p>
                    <a:p>
                      <a:pPr marL="139680" indent="79920">
                        <a:lnSpc>
                          <a:spcPct val="100000"/>
                        </a:lnSpc>
                        <a:spcBef>
                          <a:spcPts val="6"/>
                        </a:spcBef>
                      </a:pPr>
                      <a:r>
                        <a:rPr b="0" lang="en-US" sz="2000" spc="-1" strike="noStrike">
                          <a:solidFill>
                            <a:srgbClr val="000000"/>
                          </a:solidFill>
                          <a:latin typeface="Times New Roman"/>
                          <a:ea typeface="Times New Roman"/>
                        </a:rPr>
                        <a:t>Уровень сложности</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gridSpan="3">
                  <a:txBody>
                    <a:bodyPr lIns="0" rIns="0" tIns="0" bIns="0">
                      <a:noAutofit/>
                    </a:bodyPr>
                    <a:p>
                      <a:pPr>
                        <a:lnSpc>
                          <a:spcPct val="100000"/>
                        </a:lnSpc>
                        <a:spcBef>
                          <a:spcPts val="40"/>
                        </a:spcBef>
                      </a:pPr>
                      <a:endParaRPr b="0" lang="ru-RU" sz="1800" spc="-1" strike="noStrike">
                        <a:latin typeface="Arial"/>
                      </a:endParaRPr>
                    </a:p>
                    <a:p>
                      <a:pPr marL="367200">
                        <a:lnSpc>
                          <a:spcPct val="100000"/>
                        </a:lnSpc>
                        <a:spcBef>
                          <a:spcPts val="6"/>
                        </a:spcBef>
                      </a:pPr>
                      <a:r>
                        <a:rPr b="0" lang="en-US" sz="2000" spc="-1" strike="noStrike">
                          <a:solidFill>
                            <a:srgbClr val="000000"/>
                          </a:solidFill>
                          <a:latin typeface="Times New Roman"/>
                          <a:ea typeface="Times New Roman"/>
                        </a:rPr>
                        <a:t>Число заданий</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hMerge="1">
                  <a:tcPr marL="90000" marR="90000">
                    <a:solidFill>
                      <a:srgbClr val="729fcf"/>
                    </a:solidFill>
                  </a:tcPr>
                </a:tc>
                <a:tc hMerge="1">
                  <a:tcPr marL="90000" marR="90000">
                    <a:solidFill>
                      <a:srgbClr val="729fcf"/>
                    </a:solidFill>
                  </a:tcPr>
                </a:tc>
                <a:tc gridSpan="3">
                  <a:txBody>
                    <a:bodyPr lIns="0" rIns="0" tIns="0" bIns="0">
                      <a:noAutofit/>
                    </a:bodyPr>
                    <a:p>
                      <a:pPr marL="255960" indent="-360" algn="ctr">
                        <a:lnSpc>
                          <a:spcPct val="100000"/>
                        </a:lnSpc>
                        <a:spcBef>
                          <a:spcPts val="734"/>
                        </a:spcBef>
                      </a:pPr>
                      <a:r>
                        <a:rPr b="0" lang="en-US" sz="2000" spc="-1" strike="noStrike">
                          <a:solidFill>
                            <a:srgbClr val="000000"/>
                          </a:solidFill>
                          <a:latin typeface="Times New Roman"/>
                          <a:ea typeface="Times New Roman"/>
                        </a:rPr>
                        <a:t>Максимальный первичный балл (МПБ)</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hMerge="1">
                  <a:tcPr marL="90000" marR="90000">
                    <a:solidFill>
                      <a:srgbClr val="729fcf"/>
                    </a:solidFill>
                  </a:tcPr>
                </a:tc>
                <a:tc hMerge="1">
                  <a:tcPr marL="90000" marR="90000">
                    <a:solidFill>
                      <a:srgbClr val="729fcf"/>
                    </a:solidFill>
                  </a:tcPr>
                </a:tc>
                <a:tc gridSpan="3">
                  <a:txBody>
                    <a:bodyPr lIns="0" rIns="0" tIns="0" bIns="0">
                      <a:noAutofit/>
                    </a:bodyPr>
                    <a:p>
                      <a:pPr marL="158760" indent="163800">
                        <a:lnSpc>
                          <a:spcPct val="100000"/>
                        </a:lnSpc>
                      </a:pPr>
                      <a:r>
                        <a:rPr b="0" lang="ru-RU" sz="2000" spc="-1" strike="noStrike">
                          <a:solidFill>
                            <a:srgbClr val="000000"/>
                          </a:solidFill>
                          <a:latin typeface="Times New Roman"/>
                          <a:ea typeface="Times New Roman"/>
                        </a:rPr>
                        <a:t>Процент МПБ за задания</a:t>
                      </a:r>
                      <a:r>
                        <a:rPr b="0" lang="ru-RU" sz="2000" spc="-52" strike="noStrike">
                          <a:solidFill>
                            <a:srgbClr val="000000"/>
                          </a:solidFill>
                          <a:latin typeface="Times New Roman"/>
                          <a:ea typeface="Times New Roman"/>
                        </a:rPr>
                        <a:t> </a:t>
                      </a:r>
                      <a:r>
                        <a:rPr b="0" lang="ru-RU" sz="2000" spc="-1" strike="noStrike">
                          <a:solidFill>
                            <a:srgbClr val="000000"/>
                          </a:solidFill>
                          <a:latin typeface="Times New Roman"/>
                          <a:ea typeface="Times New Roman"/>
                        </a:rPr>
                        <a:t>данного</a:t>
                      </a:r>
                      <a:endParaRPr b="0" lang="ru-RU" sz="2000" spc="-1" strike="noStrike">
                        <a:latin typeface="Arial"/>
                      </a:endParaRPr>
                    </a:p>
                    <a:p>
                      <a:pPr marL="340920" indent="-79560">
                        <a:lnSpc>
                          <a:spcPts val="1500"/>
                        </a:lnSpc>
                      </a:pPr>
                      <a:r>
                        <a:rPr b="0" lang="ru-RU" sz="2000" spc="-1" strike="noStrike">
                          <a:solidFill>
                            <a:srgbClr val="000000"/>
                          </a:solidFill>
                          <a:latin typeface="Times New Roman"/>
                          <a:ea typeface="Times New Roman"/>
                        </a:rPr>
                        <a:t>раздела от МПБ</a:t>
                      </a:r>
                      <a:endParaRPr b="0" lang="ru-RU" sz="2000" spc="-1" strike="noStrike">
                        <a:latin typeface="Arial"/>
                      </a:endParaRPr>
                    </a:p>
                    <a:p>
                      <a:pPr marL="340920" indent="-79560">
                        <a:lnSpc>
                          <a:spcPts val="1500"/>
                        </a:lnSpc>
                      </a:pPr>
                      <a:r>
                        <a:rPr b="0" lang="ru-RU" sz="2000" spc="-1" strike="noStrike">
                          <a:solidFill>
                            <a:srgbClr val="000000"/>
                          </a:solidFill>
                          <a:latin typeface="Times New Roman"/>
                          <a:ea typeface="Times New Roman"/>
                        </a:rPr>
                        <a:t> </a:t>
                      </a:r>
                      <a:r>
                        <a:rPr b="0" lang="en-US" sz="2000" spc="-1" strike="noStrike">
                          <a:solidFill>
                            <a:srgbClr val="000000"/>
                          </a:solidFill>
                          <a:latin typeface="Times New Roman"/>
                          <a:ea typeface="Times New Roman"/>
                        </a:rPr>
                        <a:t>за всю работу</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hMerge="1">
                  <a:tcPr marL="90000" marR="90000">
                    <a:solidFill>
                      <a:srgbClr val="729fcf"/>
                    </a:solidFill>
                  </a:tcPr>
                </a:tc>
                <a:tc hMerge="1">
                  <a:tcPr marL="90000" marR="90000">
                    <a:solidFill>
                      <a:srgbClr val="729fcf"/>
                    </a:solidFill>
                  </a:tcPr>
                </a:tc>
              </a:tr>
              <a:tr h="846720">
                <a:tc vMerge="1">
                  <a:tcPr marL="90000" marR="90000">
                    <a:solidFill>
                      <a:srgbClr val="729fcf"/>
                    </a:solidFill>
                  </a:tcPr>
                </a:tc>
                <a:tc>
                  <a:txBody>
                    <a:bodyPr lIns="0" rIns="0" tIns="0" bIns="0" anchor="b">
                      <a:noAutofit/>
                    </a:bodyPr>
                    <a:p>
                      <a:pPr algn="ctr">
                        <a:lnSpc>
                          <a:spcPct val="100000"/>
                        </a:lnSpc>
                      </a:pPr>
                      <a:r>
                        <a:rPr b="1" lang="en-US" sz="2000" spc="-1" strike="noStrike">
                          <a:solidFill>
                            <a:srgbClr val="000000"/>
                          </a:solidFill>
                          <a:latin typeface="Times New Roman"/>
                          <a:ea typeface="Times New Roman"/>
                        </a:rPr>
                        <a:t>2020</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b">
                      <a:noAutofit/>
                    </a:bodyPr>
                    <a:p>
                      <a:pPr marL="41760" algn="ctr">
                        <a:lnSpc>
                          <a:spcPts val="1389"/>
                        </a:lnSpc>
                      </a:pPr>
                      <a:r>
                        <a:rPr b="1" lang="ru-RU" sz="2000" spc="-1" strike="noStrike">
                          <a:solidFill>
                            <a:srgbClr val="000000"/>
                          </a:solidFill>
                          <a:latin typeface="Times New Roman"/>
                          <a:ea typeface="Times New Roman"/>
                        </a:rPr>
                        <a:t>2021</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b">
                      <a:noAutofit/>
                    </a:bodyPr>
                    <a:p>
                      <a:pPr algn="ctr">
                        <a:lnSpc>
                          <a:spcPct val="100000"/>
                        </a:lnSpc>
                      </a:pPr>
                      <a:r>
                        <a:rPr b="1" lang="ru-RU" sz="2000" spc="-1" strike="noStrike">
                          <a:solidFill>
                            <a:srgbClr val="000000"/>
                          </a:solidFill>
                          <a:latin typeface="Times New Roman"/>
                          <a:ea typeface="Times New Roman"/>
                        </a:rPr>
                        <a:t>2022</a:t>
                      </a:r>
                      <a:endParaRPr b="0" lang="ru-RU" sz="2000" spc="-1" strike="noStrike">
                        <a:latin typeface="Arial"/>
                      </a:endParaRPr>
                    </a:p>
                    <a:p>
                      <a:pPr>
                        <a:lnSpc>
                          <a:spcPct val="100000"/>
                        </a:lnSpc>
                      </a:pP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c>
                  <a:txBody>
                    <a:bodyPr lIns="0" rIns="0" tIns="0" bIns="0" anchor="b">
                      <a:noAutofit/>
                    </a:bodyPr>
                    <a:p>
                      <a:pPr algn="ctr">
                        <a:lnSpc>
                          <a:spcPct val="100000"/>
                        </a:lnSpc>
                      </a:pPr>
                      <a:r>
                        <a:rPr b="1" lang="en-US" sz="2000" spc="-1" strike="noStrike">
                          <a:solidFill>
                            <a:srgbClr val="000000"/>
                          </a:solidFill>
                          <a:latin typeface="Times New Roman"/>
                          <a:ea typeface="Times New Roman"/>
                        </a:rPr>
                        <a:t>2020</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b">
                      <a:noAutofit/>
                    </a:bodyPr>
                    <a:p>
                      <a:pPr marL="41760" algn="ctr">
                        <a:lnSpc>
                          <a:spcPts val="1389"/>
                        </a:lnSpc>
                      </a:pPr>
                      <a:r>
                        <a:rPr b="1" lang="ru-RU" sz="2000" spc="-1" strike="noStrike">
                          <a:solidFill>
                            <a:srgbClr val="000000"/>
                          </a:solidFill>
                          <a:latin typeface="Times New Roman"/>
                          <a:ea typeface="Times New Roman"/>
                        </a:rPr>
                        <a:t>2021</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oAutofit/>
                    </a:bodyPr>
                    <a:p>
                      <a:pPr algn="ctr">
                        <a:lnSpc>
                          <a:spcPct val="100000"/>
                        </a:lnSpc>
                      </a:pPr>
                      <a:r>
                        <a:rPr b="1" lang="ru-RU" sz="2000" spc="-1" strike="noStrike">
                          <a:solidFill>
                            <a:srgbClr val="000000"/>
                          </a:solidFill>
                          <a:latin typeface="Times New Roman"/>
                          <a:ea typeface="Times New Roman"/>
                        </a:rPr>
                        <a:t>2022</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c>
                  <a:txBody>
                    <a:bodyPr lIns="0" rIns="0" tIns="0" bIns="0" anchor="b">
                      <a:noAutofit/>
                    </a:bodyPr>
                    <a:p>
                      <a:pPr algn="ctr">
                        <a:lnSpc>
                          <a:spcPct val="100000"/>
                        </a:lnSpc>
                      </a:pPr>
                      <a:r>
                        <a:rPr b="1" lang="en-US" sz="2000" spc="-1" strike="noStrike">
                          <a:solidFill>
                            <a:srgbClr val="000000"/>
                          </a:solidFill>
                          <a:latin typeface="Times New Roman"/>
                          <a:ea typeface="Times New Roman"/>
                        </a:rPr>
                        <a:t>2020</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b">
                      <a:noAutofit/>
                    </a:bodyPr>
                    <a:p>
                      <a:pPr marL="41760" algn="ctr">
                        <a:lnSpc>
                          <a:spcPts val="1389"/>
                        </a:lnSpc>
                      </a:pPr>
                      <a:r>
                        <a:rPr b="1" lang="ru-RU" sz="2000" spc="-1" strike="noStrike">
                          <a:solidFill>
                            <a:srgbClr val="000000"/>
                          </a:solidFill>
                          <a:latin typeface="Times New Roman"/>
                          <a:ea typeface="Times New Roman"/>
                        </a:rPr>
                        <a:t>2021</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oAutofit/>
                    </a:bodyPr>
                    <a:p>
                      <a:pPr algn="ctr">
                        <a:lnSpc>
                          <a:spcPct val="100000"/>
                        </a:lnSpc>
                      </a:pPr>
                      <a:r>
                        <a:rPr b="1" lang="ru-RU" sz="2000" spc="-1" strike="noStrike">
                          <a:solidFill>
                            <a:srgbClr val="000000"/>
                          </a:solidFill>
                          <a:latin typeface="Times New Roman"/>
                          <a:ea typeface="Times New Roman"/>
                        </a:rPr>
                        <a:t>2022</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r>
              <a:tr h="843120">
                <a:tc>
                  <a:txBody>
                    <a:bodyPr lIns="0" rIns="0" tIns="0" bIns="0" anchor="ctr">
                      <a:noAutofit/>
                    </a:bodyPr>
                    <a:p>
                      <a:pPr marL="31680" algn="ctr">
                        <a:lnSpc>
                          <a:spcPts val="1389"/>
                        </a:lnSpc>
                      </a:pPr>
                      <a:r>
                        <a:rPr b="0" lang="en-US" sz="2000" spc="-1" strike="noStrike">
                          <a:solidFill>
                            <a:srgbClr val="000000"/>
                          </a:solidFill>
                          <a:latin typeface="Times New Roman"/>
                          <a:ea typeface="Times New Roman"/>
                        </a:rPr>
                        <a:t>Базовый</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0" lang="ru-RU" sz="2000" spc="-1" strike="noStrike">
                          <a:solidFill>
                            <a:srgbClr val="000000"/>
                          </a:solidFill>
                          <a:latin typeface="Times New Roman"/>
                          <a:ea typeface="Calibri"/>
                        </a:rPr>
                        <a:t>12</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0" lang="ru-RU" sz="2000" spc="-1" strike="noStrike">
                          <a:solidFill>
                            <a:srgbClr val="000000"/>
                          </a:solidFill>
                          <a:latin typeface="Times New Roman"/>
                          <a:ea typeface="Calibri"/>
                        </a:rPr>
                        <a:t>12</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1" lang="ru-RU" sz="2000" spc="-1" strike="noStrike">
                          <a:solidFill>
                            <a:srgbClr val="000000"/>
                          </a:solidFill>
                          <a:latin typeface="Times New Roman"/>
                          <a:ea typeface="Calibri"/>
                        </a:rPr>
                        <a:t>13</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c>
                  <a:txBody>
                    <a:bodyPr lIns="0" rIns="0" tIns="0" bIns="0" anchor="ctr">
                      <a:noAutofit/>
                    </a:bodyPr>
                    <a:p>
                      <a:pPr algn="ctr">
                        <a:lnSpc>
                          <a:spcPct val="100000"/>
                        </a:lnSpc>
                      </a:pPr>
                      <a:r>
                        <a:rPr b="0" lang="en-US" sz="2000" spc="-1" strike="noStrike">
                          <a:solidFill>
                            <a:srgbClr val="000000"/>
                          </a:solidFill>
                          <a:latin typeface="Times New Roman"/>
                          <a:ea typeface="Calibri"/>
                        </a:rPr>
                        <a:t>18</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0" lang="en-US" sz="2000" spc="-1" strike="noStrike">
                          <a:solidFill>
                            <a:srgbClr val="000000"/>
                          </a:solidFill>
                          <a:latin typeface="Times New Roman"/>
                          <a:ea typeface="Calibri"/>
                        </a:rPr>
                        <a:t>18</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1" lang="ru-RU" sz="2000" spc="-1" strike="noStrike">
                          <a:solidFill>
                            <a:srgbClr val="000000"/>
                          </a:solidFill>
                          <a:latin typeface="Times New Roman"/>
                          <a:ea typeface="Calibri"/>
                        </a:rPr>
                        <a:t>27</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c>
                  <a:txBody>
                    <a:bodyPr lIns="0" rIns="0" tIns="0" bIns="0" anchor="ctr">
                      <a:noAutofit/>
                    </a:bodyPr>
                    <a:p>
                      <a:pPr marL="20880" algn="ctr">
                        <a:lnSpc>
                          <a:spcPts val="1400"/>
                        </a:lnSpc>
                      </a:pPr>
                      <a:r>
                        <a:rPr b="0" lang="ru-RU" sz="2000" spc="-1" strike="noStrike">
                          <a:solidFill>
                            <a:srgbClr val="000000"/>
                          </a:solidFill>
                          <a:latin typeface="Times New Roman"/>
                          <a:ea typeface="Times New Roman"/>
                        </a:rPr>
                        <a:t>2</a:t>
                      </a:r>
                      <a:r>
                        <a:rPr b="0" lang="en-US" sz="2000" spc="-1" strike="noStrike">
                          <a:solidFill>
                            <a:srgbClr val="000000"/>
                          </a:solidFill>
                          <a:latin typeface="Times New Roman"/>
                          <a:ea typeface="Times New Roman"/>
                        </a:rPr>
                        <a:t>8</a:t>
                      </a:r>
                      <a:r>
                        <a:rPr b="0" lang="ru-RU" sz="2000" spc="-1" strike="noStrike">
                          <a:solidFill>
                            <a:srgbClr val="000000"/>
                          </a:solidFill>
                          <a:latin typeface="Times New Roman"/>
                          <a:ea typeface="Times New Roman"/>
                        </a:rPr>
                        <a:t>,1</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marL="20880" algn="ctr">
                        <a:lnSpc>
                          <a:spcPts val="1400"/>
                        </a:lnSpc>
                      </a:pPr>
                      <a:r>
                        <a:rPr b="0" lang="ru-RU" sz="2000" spc="-1" strike="noStrike">
                          <a:solidFill>
                            <a:srgbClr val="000000"/>
                          </a:solidFill>
                          <a:latin typeface="Times New Roman"/>
                          <a:ea typeface="Times New Roman"/>
                        </a:rPr>
                        <a:t>2</a:t>
                      </a:r>
                      <a:r>
                        <a:rPr b="0" lang="en-US" sz="2000" spc="-1" strike="noStrike">
                          <a:solidFill>
                            <a:srgbClr val="000000"/>
                          </a:solidFill>
                          <a:latin typeface="Times New Roman"/>
                          <a:ea typeface="Times New Roman"/>
                        </a:rPr>
                        <a:t>8</a:t>
                      </a:r>
                      <a:r>
                        <a:rPr b="0" lang="ru-RU" sz="2000" spc="-1" strike="noStrike">
                          <a:solidFill>
                            <a:srgbClr val="000000"/>
                          </a:solidFill>
                          <a:latin typeface="Times New Roman"/>
                          <a:ea typeface="Times New Roman"/>
                        </a:rPr>
                        <a:t>,1</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1" lang="ru-RU" sz="2000" spc="-1" strike="noStrike">
                          <a:solidFill>
                            <a:srgbClr val="000000"/>
                          </a:solidFill>
                          <a:latin typeface="Times New Roman"/>
                          <a:ea typeface="Calibri"/>
                        </a:rPr>
                        <a:t>47,4</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r>
              <a:tr h="913320">
                <a:tc>
                  <a:txBody>
                    <a:bodyPr lIns="0" rIns="0" tIns="0" bIns="0" anchor="ctr">
                      <a:noAutofit/>
                    </a:bodyPr>
                    <a:p>
                      <a:pPr marL="31680" algn="ctr">
                        <a:lnSpc>
                          <a:spcPts val="1400"/>
                        </a:lnSpc>
                      </a:pPr>
                      <a:r>
                        <a:rPr b="0" lang="en-US" sz="2000" spc="-1" strike="noStrike">
                          <a:solidFill>
                            <a:srgbClr val="000000"/>
                          </a:solidFill>
                          <a:latin typeface="Times New Roman"/>
                          <a:ea typeface="Times New Roman"/>
                        </a:rPr>
                        <a:t>Повышенный</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0" lang="ru-RU" sz="2000" spc="-1" strike="noStrike">
                          <a:solidFill>
                            <a:srgbClr val="000000"/>
                          </a:solidFill>
                          <a:latin typeface="Times New Roman"/>
                          <a:ea typeface="Calibri"/>
                        </a:rPr>
                        <a:t>10</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0" lang="ru-RU" sz="2000" spc="-1" strike="noStrike">
                          <a:solidFill>
                            <a:srgbClr val="000000"/>
                          </a:solidFill>
                          <a:latin typeface="Times New Roman"/>
                          <a:ea typeface="Calibri"/>
                        </a:rPr>
                        <a:t>10</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1" lang="ru-RU" sz="2000" spc="-1" strike="noStrike">
                          <a:solidFill>
                            <a:srgbClr val="000000"/>
                          </a:solidFill>
                          <a:latin typeface="Times New Roman"/>
                          <a:ea typeface="Calibri"/>
                        </a:rPr>
                        <a:t>8</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c>
                  <a:txBody>
                    <a:bodyPr lIns="0" rIns="0" tIns="0" bIns="0" anchor="ctr">
                      <a:noAutofit/>
                    </a:bodyPr>
                    <a:p>
                      <a:pPr algn="ctr">
                        <a:lnSpc>
                          <a:spcPct val="100000"/>
                        </a:lnSpc>
                      </a:pPr>
                      <a:r>
                        <a:rPr b="0" lang="en-US" sz="2000" spc="-1" strike="noStrike">
                          <a:solidFill>
                            <a:srgbClr val="000000"/>
                          </a:solidFill>
                          <a:latin typeface="Times New Roman"/>
                          <a:ea typeface="Calibri"/>
                        </a:rPr>
                        <a:t>20</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0" lang="en-US" sz="2000" spc="-1" strike="noStrike">
                          <a:solidFill>
                            <a:srgbClr val="000000"/>
                          </a:solidFill>
                          <a:latin typeface="Times New Roman"/>
                          <a:ea typeface="Calibri"/>
                        </a:rPr>
                        <a:t>20</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1" lang="ru-RU" sz="2000" spc="-1" strike="noStrike">
                          <a:solidFill>
                            <a:srgbClr val="000000"/>
                          </a:solidFill>
                          <a:latin typeface="Times New Roman"/>
                          <a:ea typeface="Calibri"/>
                        </a:rPr>
                        <a:t>16</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c>
                  <a:txBody>
                    <a:bodyPr lIns="0" rIns="0" tIns="0" bIns="0" anchor="ctr">
                      <a:noAutofit/>
                    </a:bodyPr>
                    <a:p>
                      <a:pPr marL="20880" algn="ctr">
                        <a:lnSpc>
                          <a:spcPts val="1400"/>
                        </a:lnSpc>
                      </a:pPr>
                      <a:r>
                        <a:rPr b="0" lang="ru-RU" sz="2000" spc="-1" strike="noStrike">
                          <a:solidFill>
                            <a:srgbClr val="000000"/>
                          </a:solidFill>
                          <a:latin typeface="Times New Roman"/>
                          <a:ea typeface="Times New Roman"/>
                        </a:rPr>
                        <a:t>31,3</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marL="20880" algn="ctr">
                        <a:lnSpc>
                          <a:spcPts val="1400"/>
                        </a:lnSpc>
                      </a:pPr>
                      <a:r>
                        <a:rPr b="0" lang="ru-RU" sz="2000" spc="-1" strike="noStrike">
                          <a:solidFill>
                            <a:srgbClr val="000000"/>
                          </a:solidFill>
                          <a:latin typeface="Times New Roman"/>
                          <a:ea typeface="Times New Roman"/>
                        </a:rPr>
                        <a:t>31,3</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1" lang="ru-RU" sz="2000" spc="-1" strike="noStrike">
                          <a:solidFill>
                            <a:srgbClr val="000000"/>
                          </a:solidFill>
                          <a:latin typeface="Times New Roman"/>
                          <a:ea typeface="Calibri"/>
                        </a:rPr>
                        <a:t>28,1</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r>
              <a:tr h="843120">
                <a:tc>
                  <a:txBody>
                    <a:bodyPr lIns="0" rIns="0" tIns="0" bIns="0" anchor="ctr">
                      <a:noAutofit/>
                    </a:bodyPr>
                    <a:p>
                      <a:pPr marL="31680" algn="ctr">
                        <a:lnSpc>
                          <a:spcPts val="1389"/>
                        </a:lnSpc>
                      </a:pPr>
                      <a:r>
                        <a:rPr b="0" lang="en-US" sz="2000" spc="-1" strike="noStrike">
                          <a:solidFill>
                            <a:srgbClr val="000000"/>
                          </a:solidFill>
                          <a:latin typeface="Times New Roman"/>
                          <a:ea typeface="Times New Roman"/>
                        </a:rPr>
                        <a:t>Высокий</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0" lang="ru-RU" sz="2000" spc="-1" strike="noStrike">
                          <a:solidFill>
                            <a:srgbClr val="000000"/>
                          </a:solidFill>
                          <a:latin typeface="Times New Roman"/>
                          <a:ea typeface="Calibri"/>
                        </a:rPr>
                        <a:t>7</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0" lang="ru-RU" sz="2000" spc="-1" strike="noStrike">
                          <a:solidFill>
                            <a:srgbClr val="000000"/>
                          </a:solidFill>
                          <a:latin typeface="Times New Roman"/>
                          <a:ea typeface="Calibri"/>
                        </a:rPr>
                        <a:t>7</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1" lang="ru-RU" sz="2000" spc="-1" strike="noStrike">
                          <a:solidFill>
                            <a:srgbClr val="000000"/>
                          </a:solidFill>
                          <a:latin typeface="Times New Roman"/>
                          <a:ea typeface="Calibri"/>
                        </a:rPr>
                        <a:t>4</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c>
                  <a:txBody>
                    <a:bodyPr lIns="0" rIns="0" tIns="0" bIns="0" anchor="ctr">
                      <a:noAutofit/>
                    </a:bodyPr>
                    <a:p>
                      <a:pPr algn="ctr">
                        <a:lnSpc>
                          <a:spcPct val="100000"/>
                        </a:lnSpc>
                      </a:pPr>
                      <a:r>
                        <a:rPr b="0" lang="en-US" sz="2000" spc="-1" strike="noStrike">
                          <a:solidFill>
                            <a:srgbClr val="000000"/>
                          </a:solidFill>
                          <a:latin typeface="Times New Roman"/>
                          <a:ea typeface="Calibri"/>
                        </a:rPr>
                        <a:t>26</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0" lang="en-US" sz="2000" spc="-1" strike="noStrike">
                          <a:solidFill>
                            <a:srgbClr val="000000"/>
                          </a:solidFill>
                          <a:latin typeface="Times New Roman"/>
                          <a:ea typeface="Calibri"/>
                        </a:rPr>
                        <a:t>26</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1" lang="ru-RU" sz="2000" spc="-1" strike="noStrike">
                          <a:solidFill>
                            <a:srgbClr val="000000"/>
                          </a:solidFill>
                          <a:latin typeface="Times New Roman"/>
                          <a:ea typeface="Calibri"/>
                        </a:rPr>
                        <a:t>14</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c>
                  <a:txBody>
                    <a:bodyPr lIns="0" rIns="0" tIns="0" bIns="0" anchor="ctr">
                      <a:noAutofit/>
                    </a:bodyPr>
                    <a:p>
                      <a:pPr marL="20880" algn="ctr">
                        <a:lnSpc>
                          <a:spcPts val="1400"/>
                        </a:lnSpc>
                      </a:pPr>
                      <a:r>
                        <a:rPr b="0" lang="ru-RU" sz="2000" spc="-1" strike="noStrike">
                          <a:solidFill>
                            <a:srgbClr val="000000"/>
                          </a:solidFill>
                          <a:latin typeface="Times New Roman"/>
                          <a:ea typeface="Times New Roman"/>
                        </a:rPr>
                        <a:t>40,6</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marL="20880" algn="ctr">
                        <a:lnSpc>
                          <a:spcPts val="1400"/>
                        </a:lnSpc>
                      </a:pPr>
                      <a:r>
                        <a:rPr b="0" lang="ru-RU" sz="2000" spc="-1" strike="noStrike">
                          <a:solidFill>
                            <a:srgbClr val="000000"/>
                          </a:solidFill>
                          <a:latin typeface="Times New Roman"/>
                          <a:ea typeface="Times New Roman"/>
                        </a:rPr>
                        <a:t>40,6</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1" lang="ru-RU" sz="2000" spc="-1" strike="noStrike">
                          <a:solidFill>
                            <a:srgbClr val="000000"/>
                          </a:solidFill>
                          <a:latin typeface="Times New Roman"/>
                          <a:ea typeface="Calibri"/>
                        </a:rPr>
                        <a:t>24,5</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r>
              <a:tr h="685800">
                <a:tc>
                  <a:txBody>
                    <a:bodyPr lIns="0" rIns="0" tIns="0" bIns="0">
                      <a:noAutofit/>
                    </a:bodyPr>
                    <a:p>
                      <a:pPr algn="ctr">
                        <a:lnSpc>
                          <a:spcPct val="100000"/>
                        </a:lnSpc>
                      </a:pPr>
                      <a:r>
                        <a:rPr b="1" lang="en-US" sz="2000" spc="-1" strike="noStrike">
                          <a:solidFill>
                            <a:srgbClr val="000000"/>
                          </a:solidFill>
                          <a:latin typeface="Times New Roman"/>
                          <a:ea typeface="Times New Roman"/>
                        </a:rPr>
                        <a:t>Итого</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0" lang="en-US" sz="2000" spc="-1" strike="noStrike">
                          <a:solidFill>
                            <a:srgbClr val="000000"/>
                          </a:solidFill>
                          <a:latin typeface="Times New Roman"/>
                          <a:ea typeface="Calibri"/>
                        </a:rPr>
                        <a:t>29</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0" lang="ru-RU" sz="2000" spc="-1" strike="noStrike">
                          <a:solidFill>
                            <a:srgbClr val="000000"/>
                          </a:solidFill>
                          <a:latin typeface="Times New Roman"/>
                          <a:ea typeface="Calibri"/>
                        </a:rPr>
                        <a:t>29</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1" lang="ru-RU" sz="2000" spc="-1" strike="noStrike">
                          <a:solidFill>
                            <a:srgbClr val="000000"/>
                          </a:solidFill>
                          <a:latin typeface="Times New Roman"/>
                          <a:ea typeface="Calibri"/>
                        </a:rPr>
                        <a:t>25</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c>
                  <a:txBody>
                    <a:bodyPr lIns="0" rIns="0" tIns="0" bIns="0" anchor="ctr">
                      <a:noAutofit/>
                    </a:bodyPr>
                    <a:p>
                      <a:pPr algn="ctr">
                        <a:lnSpc>
                          <a:spcPct val="100000"/>
                        </a:lnSpc>
                      </a:pPr>
                      <a:r>
                        <a:rPr b="0" lang="en-US" sz="2000" spc="-1" strike="noStrike">
                          <a:solidFill>
                            <a:srgbClr val="000000"/>
                          </a:solidFill>
                          <a:latin typeface="Times New Roman"/>
                          <a:ea typeface="Calibri"/>
                        </a:rPr>
                        <a:t>64</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0" lang="en-US" sz="2000" spc="-1" strike="noStrike">
                          <a:solidFill>
                            <a:srgbClr val="000000"/>
                          </a:solidFill>
                          <a:latin typeface="Times New Roman"/>
                          <a:ea typeface="Calibri"/>
                        </a:rPr>
                        <a:t>64</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1" lang="ru-RU" sz="2000" spc="-1" strike="noStrike">
                          <a:solidFill>
                            <a:srgbClr val="000000"/>
                          </a:solidFill>
                          <a:latin typeface="Times New Roman"/>
                          <a:ea typeface="Calibri"/>
                        </a:rPr>
                        <a:t>57</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c>
                  <a:txBody>
                    <a:bodyPr lIns="0" rIns="0" tIns="0" bIns="0" anchor="ctr">
                      <a:noAutofit/>
                    </a:bodyPr>
                    <a:p>
                      <a:pPr marL="20880" algn="ctr">
                        <a:lnSpc>
                          <a:spcPts val="1400"/>
                        </a:lnSpc>
                      </a:pPr>
                      <a:r>
                        <a:rPr b="0" lang="en-US" sz="2000" spc="-1" strike="noStrike">
                          <a:solidFill>
                            <a:srgbClr val="000000"/>
                          </a:solidFill>
                          <a:latin typeface="Times New Roman"/>
                          <a:ea typeface="Times New Roman"/>
                        </a:rPr>
                        <a:t>100</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marL="20880" algn="ctr">
                        <a:lnSpc>
                          <a:spcPts val="1400"/>
                        </a:lnSpc>
                      </a:pPr>
                      <a:r>
                        <a:rPr b="0" lang="en-US" sz="2000" spc="-1" strike="noStrike">
                          <a:solidFill>
                            <a:srgbClr val="000000"/>
                          </a:solidFill>
                          <a:latin typeface="Times New Roman"/>
                          <a:ea typeface="Times New Roman"/>
                        </a:rPr>
                        <a:t>100</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lIns="0" rIns="0" tIns="0" bIns="0" anchor="ctr">
                      <a:noAutofit/>
                    </a:bodyPr>
                    <a:p>
                      <a:pPr algn="ctr">
                        <a:lnSpc>
                          <a:spcPct val="100000"/>
                        </a:lnSpc>
                      </a:pPr>
                      <a:r>
                        <a:rPr b="1" lang="ru-RU" sz="2000" spc="-1" strike="noStrike">
                          <a:solidFill>
                            <a:srgbClr val="000000"/>
                          </a:solidFill>
                          <a:latin typeface="Times New Roman"/>
                          <a:ea typeface="Calibri"/>
                        </a:rPr>
                        <a:t>100</a:t>
                      </a:r>
                      <a:endParaRPr b="0" lang="ru-RU" sz="2000" spc="-1" strike="noStrike">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dce6f2"/>
                    </a:solidFill>
                  </a:tcPr>
                </a:tc>
              </a:tr>
            </a:tbl>
          </a:graphicData>
        </a:graphic>
      </p:graphicFrame>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TextShape 1"/>
          <p:cNvSpPr txBox="1"/>
          <p:nvPr/>
        </p:nvSpPr>
        <p:spPr>
          <a:xfrm>
            <a:off x="251640" y="0"/>
            <a:ext cx="8640720" cy="548280"/>
          </a:xfrm>
          <a:prstGeom prst="rect">
            <a:avLst/>
          </a:prstGeom>
          <a:gradFill rotWithShape="0">
            <a:gsLst>
              <a:gs pos="0">
                <a:srgbClr val="bfd4fe"/>
              </a:gs>
              <a:gs pos="100000">
                <a:srgbClr val="e5efff"/>
              </a:gs>
            </a:gsLst>
            <a:lin ang="16200000"/>
          </a:gradFill>
          <a:ln w="9360">
            <a:solidFill>
              <a:srgbClr val="4a7ebb"/>
            </a:solidFill>
            <a:round/>
          </a:ln>
          <a:effectLst>
            <a:outerShdw dist="20160" dir="5400000">
              <a:srgbClr val="000000">
                <a:alpha val="38000"/>
              </a:srgbClr>
            </a:outerShdw>
          </a:effectLst>
        </p:spPr>
        <p:txBody>
          <a:bodyPr anchor="ctr">
            <a:normAutofit fontScale="45000"/>
          </a:bodyPr>
          <a:p>
            <a:pPr algn="ctr">
              <a:lnSpc>
                <a:spcPct val="100000"/>
              </a:lnSpc>
            </a:pPr>
            <a:br/>
            <a:r>
              <a:rPr b="1" lang="ru-RU" sz="2000" spc="-1" strike="noStrike">
                <a:solidFill>
                  <a:srgbClr val="000000"/>
                </a:solidFill>
                <a:latin typeface="Calibri"/>
              </a:rPr>
              <a:t>ВЫВОД О ХАРАКТЕРЕ ИЗМЕНЕНИЯ РЕЗУЛЬТАТОВ ЕГЭ ПО ПРЕДМЕТУ </a:t>
            </a:r>
            <a:br/>
            <a:endParaRPr b="0" lang="ru-RU" sz="2000" spc="-1" strike="noStrike">
              <a:solidFill>
                <a:srgbClr val="000000"/>
              </a:solidFill>
              <a:latin typeface="Calibri"/>
            </a:endParaRPr>
          </a:p>
        </p:txBody>
      </p:sp>
      <p:sp>
        <p:nvSpPr>
          <p:cNvPr id="208" name="TextShape 2"/>
          <p:cNvSpPr txBox="1"/>
          <p:nvPr/>
        </p:nvSpPr>
        <p:spPr>
          <a:xfrm>
            <a:off x="0" y="620640"/>
            <a:ext cx="8964000" cy="6237000"/>
          </a:xfrm>
          <a:prstGeom prst="rect">
            <a:avLst/>
          </a:prstGeom>
          <a:solidFill>
            <a:srgbClr val="dbeef4"/>
          </a:solidFill>
          <a:ln>
            <a:noFill/>
          </a:ln>
        </p:spPr>
        <p:txBody>
          <a:bodyPr>
            <a:normAutofit fontScale="3000"/>
          </a:bodyPr>
          <a:p>
            <a:pPr marL="343080" indent="-342720" algn="just">
              <a:lnSpc>
                <a:spcPct val="100000"/>
              </a:lnSpc>
              <a:spcBef>
                <a:spcPts val="859"/>
              </a:spcBef>
              <a:spcAft>
                <a:spcPts val="400"/>
              </a:spcAft>
              <a:buClr>
                <a:srgbClr val="000000"/>
              </a:buClr>
              <a:buFont typeface="Arial"/>
              <a:buChar char="•"/>
            </a:pPr>
            <a:r>
              <a:rPr b="0" lang="ru-RU" sz="3200" spc="-1" strike="noStrike">
                <a:solidFill>
                  <a:srgbClr val="000000"/>
                </a:solidFill>
                <a:latin typeface="Calibri"/>
              </a:rPr>
              <a:t>	</a:t>
            </a:r>
            <a:r>
              <a:rPr b="0" lang="ru-RU" sz="4300" spc="-1" strike="noStrike">
                <a:solidFill>
                  <a:srgbClr val="000000"/>
                </a:solidFill>
                <a:latin typeface="Calibri"/>
              </a:rPr>
              <a:t>По показателям среднего балла (56,1) Тюменская область имеет результат ниже общероссийского – 59,88. В сравнении с 2021 годом в  РФ средний балл вырос  на 3,48 балла, а в регионе только на 0,9  балла. Но по проценту участников, не преодолевших минимальный барьер (18,6%), регион максимально приблизился к общероссийским показателям (количество не сдавших – 18%), что является значительным позитивным сдвигом за последние 5 лет. </a:t>
            </a:r>
            <a:endParaRPr b="0" lang="ru-RU" sz="4300" spc="-1" strike="noStrike">
              <a:solidFill>
                <a:srgbClr val="000000"/>
              </a:solidFill>
              <a:latin typeface="Calibri"/>
            </a:endParaRPr>
          </a:p>
          <a:p>
            <a:pPr marL="343080" indent="-342720" algn="just">
              <a:lnSpc>
                <a:spcPct val="100000"/>
              </a:lnSpc>
              <a:spcBef>
                <a:spcPts val="859"/>
              </a:spcBef>
              <a:spcAft>
                <a:spcPts val="400"/>
              </a:spcAft>
              <a:buClr>
                <a:srgbClr val="000000"/>
              </a:buClr>
              <a:buFont typeface="Arial"/>
              <a:buChar char="•"/>
            </a:pPr>
            <a:r>
              <a:rPr b="0" lang="ru-RU" sz="4300" spc="-1" strike="noStrike">
                <a:solidFill>
                  <a:srgbClr val="000000"/>
                </a:solidFill>
                <a:latin typeface="Calibri"/>
              </a:rPr>
              <a:t>Количество участников, не сдавших экзамен - </a:t>
            </a:r>
            <a:r>
              <a:rPr b="1" lang="ru-RU" sz="4300" spc="-1" strike="noStrike">
                <a:solidFill>
                  <a:srgbClr val="000000"/>
                </a:solidFill>
                <a:latin typeface="Calibri"/>
              </a:rPr>
              <a:t>1 анализируемая группа - </a:t>
            </a:r>
            <a:r>
              <a:rPr b="0" lang="ru-RU" sz="4300" spc="-1" strike="noStrike">
                <a:solidFill>
                  <a:srgbClr val="000000"/>
                </a:solidFill>
                <a:latin typeface="Calibri"/>
              </a:rPr>
              <a:t>в 2022 году – 18,6%, в 2021 году – 21,2%, в 2020 году – 24,4%,  в 2022 году оно уменьшилось в сравнении с 2021 годом на 2,6%, а в сравнении с 2020 годом на  5,8%. </a:t>
            </a:r>
            <a:endParaRPr b="0" lang="ru-RU" sz="4300" spc="-1" strike="noStrike">
              <a:solidFill>
                <a:srgbClr val="000000"/>
              </a:solidFill>
              <a:latin typeface="Calibri"/>
            </a:endParaRPr>
          </a:p>
          <a:p>
            <a:pPr marL="343080" indent="-342720" algn="just">
              <a:lnSpc>
                <a:spcPct val="100000"/>
              </a:lnSpc>
              <a:spcBef>
                <a:spcPts val="859"/>
              </a:spcBef>
              <a:spcAft>
                <a:spcPts val="400"/>
              </a:spcAft>
              <a:buClr>
                <a:srgbClr val="000000"/>
              </a:buClr>
              <a:buFont typeface="Arial"/>
              <a:buChar char="•"/>
            </a:pPr>
            <a:r>
              <a:rPr b="0" lang="ru-RU" sz="4300" spc="-1" strike="noStrike">
                <a:solidFill>
                  <a:srgbClr val="000000"/>
                </a:solidFill>
                <a:latin typeface="Calibri"/>
              </a:rPr>
              <a:t>Главной причиной снижения количества участников, не преодолевших минимальный барьер, является, по всей видимости, отказ 32% выпускников текущего года от сдачи предметов по выбору. Совершенно очевидно, что к этой категории выпускников относятся юноши и девушки с уровнем предметной подготовки ниже среднего, не имеющие устойчивого профессионального самоопределения. Таким образом, количество экзаменационных выборов сократилось, в основном, за счет выпускников, чей результат ожидался невысоким или в принципе вызывал вопросы.</a:t>
            </a:r>
            <a:endParaRPr b="0" lang="ru-RU" sz="4300" spc="-1" strike="noStrike">
              <a:solidFill>
                <a:srgbClr val="000000"/>
              </a:solidFill>
              <a:latin typeface="Calibri"/>
            </a:endParaRPr>
          </a:p>
          <a:p>
            <a:pPr marL="343080" indent="-342720" algn="just">
              <a:lnSpc>
                <a:spcPct val="100000"/>
              </a:lnSpc>
              <a:spcBef>
                <a:spcPts val="859"/>
              </a:spcBef>
              <a:spcAft>
                <a:spcPts val="400"/>
              </a:spcAft>
              <a:buClr>
                <a:srgbClr val="000000"/>
              </a:buClr>
              <a:buFont typeface="Arial"/>
              <a:buChar char="•"/>
            </a:pPr>
            <a:r>
              <a:rPr b="0" lang="ru-RU" sz="4300" spc="-1" strike="noStrike">
                <a:solidFill>
                  <a:srgbClr val="000000"/>
                </a:solidFill>
                <a:latin typeface="Calibri"/>
              </a:rPr>
              <a:t>Еще одним фактором изменений результатов ЕГЭ являлась достаточно напряженная ситуация учебного года - в регионе дважды на достаточно продолжительное время вводился  дистанционный режим обучения в связи с эпидемиологической обстановкой. Это заставило выпускников корректировать свои учебные усилия, максимально согласуя их с планами по поступлению, сосредоточившись на каком-то одном направлении подготовки. Таким образом, на ЕГЭ в основной период вышли, в основном, предметно мотивированные обучающиеся, для которых обществознание находится в сфере планируемых профессиональных траекторий, что сказалось положительно как на показателях среднего балла, так и на количестве экзаменуемых, не получивших минимальный балл за ЕГЭ. </a:t>
            </a:r>
            <a:endParaRPr b="0" lang="ru-RU" sz="4300" spc="-1" strike="noStrike">
              <a:solidFill>
                <a:srgbClr val="000000"/>
              </a:solidFill>
              <a:latin typeface="Calibri"/>
            </a:endParaRPr>
          </a:p>
          <a:p>
            <a:pPr marL="343080" indent="-342720" algn="just">
              <a:lnSpc>
                <a:spcPct val="100000"/>
              </a:lnSpc>
              <a:spcBef>
                <a:spcPts val="859"/>
              </a:spcBef>
              <a:spcAft>
                <a:spcPts val="400"/>
              </a:spcAft>
              <a:buClr>
                <a:srgbClr val="000000"/>
              </a:buClr>
              <a:buFont typeface="Arial"/>
              <a:buChar char="•"/>
            </a:pPr>
            <a:r>
              <a:rPr b="0" lang="ru-RU" sz="4300" spc="-1" strike="noStrike">
                <a:solidFill>
                  <a:srgbClr val="000000"/>
                </a:solidFill>
                <a:latin typeface="Calibri"/>
              </a:rPr>
              <a:t>Это заметно даже по числу «пустых» работ (с отсутствующей второй частью): в 2022 году таких работ было в основной день всего 9 (в 2021 году - 29 подобных работ). Это значит, что практически все участники ЕГЭ приступили к выполнению второй части работы – заданиям с развернутым ответом.</a:t>
            </a:r>
            <a:endParaRPr b="0" lang="ru-RU" sz="4300" spc="-1" strike="noStrike">
              <a:solidFill>
                <a:srgbClr val="000000"/>
              </a:solidFill>
              <a:latin typeface="Calibri"/>
            </a:endParaRPr>
          </a:p>
          <a:p>
            <a:pPr marL="343080" indent="-342720" algn="just">
              <a:lnSpc>
                <a:spcPct val="100000"/>
              </a:lnSpc>
              <a:spcBef>
                <a:spcPts val="859"/>
              </a:spcBef>
              <a:spcAft>
                <a:spcPts val="400"/>
              </a:spcAft>
              <a:buClr>
                <a:srgbClr val="000000"/>
              </a:buClr>
              <a:buFont typeface="Arial"/>
              <a:buChar char="•"/>
            </a:pPr>
            <a:r>
              <a:rPr b="0" lang="ru-RU" sz="4300" spc="-1" strike="noStrike">
                <a:solidFill>
                  <a:srgbClr val="000000"/>
                </a:solidFill>
                <a:latin typeface="Calibri"/>
              </a:rPr>
              <a:t>С 2016 года в Тюменской области постоянно увеличивалось  количество высокобалльников: в 2016 г. их число составило 1,4%, в 2017 г.- 2,1%, в 2018 году - 4,1%, в 2019 году - 6%, в 2020 году - 7,7%, 2021 году 9,7%. Но в 2022 году этот показатель снизился на 0,9% и составил 8,8%. Этот факт, несомненно, связан с серьезными изменениями формата экзамена, в котором не только появились новые задания (18, 21, 23, 25), но и произошла важная корректировка критериев, повышающая требования к качеству ответа экзаменуемого (задания 19, 20).</a:t>
            </a:r>
            <a:endParaRPr b="0" lang="ru-RU" sz="43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TextShape 1"/>
          <p:cNvSpPr txBox="1"/>
          <p:nvPr/>
        </p:nvSpPr>
        <p:spPr>
          <a:xfrm>
            <a:off x="251640" y="188640"/>
            <a:ext cx="8640720" cy="431640"/>
          </a:xfrm>
          <a:prstGeom prst="rect">
            <a:avLst/>
          </a:prstGeom>
          <a:gradFill rotWithShape="0">
            <a:gsLst>
              <a:gs pos="0">
                <a:srgbClr val="bfd4fe"/>
              </a:gs>
              <a:gs pos="100000">
                <a:srgbClr val="e5efff"/>
              </a:gs>
            </a:gsLst>
            <a:lin ang="16200000"/>
          </a:gradFill>
          <a:ln w="9360">
            <a:solidFill>
              <a:srgbClr val="4a7ebb"/>
            </a:solidFill>
            <a:round/>
          </a:ln>
          <a:effectLst>
            <a:outerShdw dist="20160" dir="5400000">
              <a:srgbClr val="000000">
                <a:alpha val="38000"/>
              </a:srgbClr>
            </a:outerShdw>
          </a:effectLst>
        </p:spPr>
        <p:txBody>
          <a:bodyPr anchor="ctr">
            <a:normAutofit fontScale="28000"/>
          </a:bodyPr>
          <a:p>
            <a:pPr algn="ctr">
              <a:lnSpc>
                <a:spcPct val="100000"/>
              </a:lnSpc>
            </a:pPr>
            <a:br/>
            <a:r>
              <a:rPr b="1" lang="ru-RU" sz="2000" spc="-1" strike="noStrike">
                <a:solidFill>
                  <a:srgbClr val="000000"/>
                </a:solidFill>
                <a:latin typeface="Calibri"/>
              </a:rPr>
              <a:t>ВЫВОД О ХАРАКТЕРЕ ИЗМЕНЕНИЯ РЕЗУЛЬТАТОВ ЕГЭ ПО ПРЕДМЕТУ </a:t>
            </a:r>
            <a:br/>
            <a:endParaRPr b="0" lang="ru-RU" sz="2000" spc="-1" strike="noStrike">
              <a:solidFill>
                <a:srgbClr val="000000"/>
              </a:solidFill>
              <a:latin typeface="Calibri"/>
            </a:endParaRPr>
          </a:p>
        </p:txBody>
      </p:sp>
      <p:sp>
        <p:nvSpPr>
          <p:cNvPr id="210" name="TextShape 2"/>
          <p:cNvSpPr txBox="1"/>
          <p:nvPr/>
        </p:nvSpPr>
        <p:spPr>
          <a:xfrm>
            <a:off x="323640" y="692640"/>
            <a:ext cx="8640720" cy="5976360"/>
          </a:xfrm>
          <a:prstGeom prst="rect">
            <a:avLst/>
          </a:prstGeom>
          <a:solidFill>
            <a:srgbClr val="dbeef4"/>
          </a:solidFill>
          <a:ln>
            <a:noFill/>
          </a:ln>
        </p:spPr>
        <p:txBody>
          <a:bodyPr>
            <a:normAutofit fontScale="34000"/>
          </a:bodyPr>
          <a:p>
            <a:pPr algn="just">
              <a:lnSpc>
                <a:spcPct val="100000"/>
              </a:lnSpc>
              <a:spcBef>
                <a:spcPts val="641"/>
              </a:spcBef>
            </a:pPr>
            <a:endParaRPr b="0" lang="ru-RU" sz="3200" spc="-1" strike="noStrike">
              <a:solidFill>
                <a:srgbClr val="000000"/>
              </a:solidFill>
              <a:latin typeface="Calibri"/>
            </a:endParaRPr>
          </a:p>
          <a:p>
            <a:pPr marL="343080" indent="-342720" algn="just">
              <a:lnSpc>
                <a:spcPct val="100000"/>
              </a:lnSpc>
              <a:spcBef>
                <a:spcPts val="641"/>
              </a:spcBef>
              <a:buClr>
                <a:srgbClr val="000000"/>
              </a:buClr>
              <a:buFont typeface="Arial"/>
              <a:buChar char="•"/>
            </a:pPr>
            <a:r>
              <a:rPr b="0" lang="ru-RU" sz="3200" spc="-1" strike="noStrike">
                <a:solidFill>
                  <a:srgbClr val="000000"/>
                </a:solidFill>
                <a:latin typeface="Calibri"/>
              </a:rPr>
              <a:t>	</a:t>
            </a:r>
            <a:r>
              <a:rPr b="0" lang="ru-RU" sz="3000" spc="-1" strike="noStrike">
                <a:solidFill>
                  <a:srgbClr val="000000"/>
                </a:solidFill>
                <a:latin typeface="Calibri"/>
              </a:rPr>
              <a:t>В 2022 году в Тюменской области сохранилось значительное количество стобалльников. Из участников ЕГЭ, сдававших экзамен в 2022 году, 7 человек получили  максимальный балл, что повторяет показатель 2021 года. Среди выпускников, получивших за экзамен 100 баллов, есть не только учащиеся ОУ г. Тюмени, но и других АТЕ (выпускники г. Тобольска и Заводоуковского муниципального района).</a:t>
            </a:r>
            <a:endParaRPr b="0" lang="ru-RU" sz="3000" spc="-1" strike="noStrike">
              <a:solidFill>
                <a:srgbClr val="000000"/>
              </a:solidFill>
              <a:latin typeface="Calibri"/>
            </a:endParaRPr>
          </a:p>
          <a:p>
            <a:pPr marL="343080" indent="-342720" algn="just">
              <a:lnSpc>
                <a:spcPct val="100000"/>
              </a:lnSpc>
              <a:spcBef>
                <a:spcPts val="601"/>
              </a:spcBef>
            </a:pPr>
            <a:endParaRPr b="0" lang="ru-RU" sz="3000" spc="-1" strike="noStrike">
              <a:solidFill>
                <a:srgbClr val="000000"/>
              </a:solidFill>
              <a:latin typeface="Calibri"/>
            </a:endParaRPr>
          </a:p>
          <a:p>
            <a:pPr marL="343080" indent="-342720" algn="just">
              <a:lnSpc>
                <a:spcPct val="100000"/>
              </a:lnSpc>
              <a:spcBef>
                <a:spcPts val="601"/>
              </a:spcBef>
              <a:buClr>
                <a:srgbClr val="000000"/>
              </a:buClr>
              <a:buFont typeface="Arial"/>
              <a:buChar char="•"/>
            </a:pPr>
            <a:r>
              <a:rPr b="0" lang="ru-RU" sz="3000" spc="-1" strike="noStrike">
                <a:solidFill>
                  <a:srgbClr val="000000"/>
                </a:solidFill>
                <a:latin typeface="Calibri"/>
              </a:rPr>
              <a:t>Впервые с 2016 года мы не можем говорить о тенденции усиления дифференциации в результатах экзамена между категориями участников с разным уровнем предметной подготовки. Напротив, полярные категории – не преодолевшие порог ЕГЭ и высокобалльники – численно уменьшились, а количество экзаменуемых, получивших средне-низкие (42-60 т.б.) и средние баллы (61-81 т.б.) – возросло. </a:t>
            </a:r>
            <a:endParaRPr b="0" lang="ru-RU" sz="3000" spc="-1" strike="noStrike">
              <a:solidFill>
                <a:srgbClr val="000000"/>
              </a:solidFill>
              <a:latin typeface="Calibri"/>
            </a:endParaRPr>
          </a:p>
          <a:p>
            <a:pPr marL="343080" indent="-342720" algn="just">
              <a:lnSpc>
                <a:spcPct val="100000"/>
              </a:lnSpc>
              <a:spcBef>
                <a:spcPts val="601"/>
              </a:spcBef>
            </a:pPr>
            <a:endParaRPr b="0" lang="ru-RU" sz="3000" spc="-1" strike="noStrike">
              <a:solidFill>
                <a:srgbClr val="000000"/>
              </a:solidFill>
              <a:latin typeface="Calibri"/>
            </a:endParaRPr>
          </a:p>
          <a:p>
            <a:pPr marL="343080" indent="-342720" algn="just">
              <a:lnSpc>
                <a:spcPct val="100000"/>
              </a:lnSpc>
              <a:spcBef>
                <a:spcPts val="601"/>
              </a:spcBef>
              <a:buClr>
                <a:srgbClr val="000000"/>
              </a:buClr>
              <a:buFont typeface="Arial"/>
              <a:buChar char="•"/>
            </a:pPr>
            <a:r>
              <a:rPr b="0" lang="ru-RU" sz="3000" spc="-1" strike="noStrike">
                <a:solidFill>
                  <a:srgbClr val="000000"/>
                </a:solidFill>
                <a:latin typeface="Calibri"/>
              </a:rPr>
              <a:t>Предполагаем, что подобный эффект мог стать результатом увеличения во 2 части работы количества новых заданий базового уровня сложности (задания 18, 21, 23). Процент заданий высокого уровня сложности в новом формате экзамена сократился от общего максимального балла за работу с 40,6% до 24,5%, а доля заданий базового уровня сложности возросла  с 28,1%  до 47,4%.</a:t>
            </a:r>
            <a:endParaRPr b="0" lang="ru-RU" sz="3000" spc="-1" strike="noStrike">
              <a:solidFill>
                <a:srgbClr val="000000"/>
              </a:solidFill>
              <a:latin typeface="Calibri"/>
            </a:endParaRPr>
          </a:p>
          <a:p>
            <a:pPr algn="just">
              <a:lnSpc>
                <a:spcPct val="100000"/>
              </a:lnSpc>
              <a:spcBef>
                <a:spcPts val="641"/>
              </a:spcBef>
            </a:pPr>
            <a:endParaRPr b="0" lang="ru-RU" sz="3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TextShape 1"/>
          <p:cNvSpPr txBox="1"/>
          <p:nvPr/>
        </p:nvSpPr>
        <p:spPr>
          <a:xfrm>
            <a:off x="251640" y="188640"/>
            <a:ext cx="8640720" cy="503640"/>
          </a:xfrm>
          <a:prstGeom prst="rect">
            <a:avLst/>
          </a:prstGeom>
          <a:gradFill rotWithShape="0">
            <a:gsLst>
              <a:gs pos="0">
                <a:srgbClr val="bfd4fe"/>
              </a:gs>
              <a:gs pos="100000">
                <a:srgbClr val="e5efff"/>
              </a:gs>
            </a:gsLst>
            <a:lin ang="16200000"/>
          </a:gradFill>
          <a:ln w="9360">
            <a:solidFill>
              <a:srgbClr val="4a7ebb"/>
            </a:solidFill>
            <a:round/>
          </a:ln>
          <a:effectLst>
            <a:outerShdw dist="20160" dir="5400000">
              <a:srgbClr val="000000">
                <a:alpha val="38000"/>
              </a:srgbClr>
            </a:outerShdw>
          </a:effectLst>
        </p:spPr>
        <p:txBody>
          <a:bodyPr anchor="ctr">
            <a:normAutofit fontScale="38000"/>
          </a:bodyPr>
          <a:p>
            <a:pPr algn="ctr">
              <a:lnSpc>
                <a:spcPct val="100000"/>
              </a:lnSpc>
            </a:pPr>
            <a:br/>
            <a:r>
              <a:rPr b="1" lang="ru-RU" sz="2000" spc="-1" strike="noStrike">
                <a:solidFill>
                  <a:srgbClr val="000000"/>
                </a:solidFill>
                <a:latin typeface="Calibri"/>
              </a:rPr>
              <a:t>ВЫВОД О ХАРАКТЕРЕ ИЗМЕНЕНИЯ РЕЗУЛЬТАТОВ ЕГЭ ПО ПРЕДМЕТУ </a:t>
            </a:r>
            <a:br/>
            <a:endParaRPr b="0" lang="ru-RU" sz="2000" spc="-1" strike="noStrike">
              <a:solidFill>
                <a:srgbClr val="000000"/>
              </a:solidFill>
              <a:latin typeface="Calibri"/>
            </a:endParaRPr>
          </a:p>
        </p:txBody>
      </p:sp>
      <p:sp>
        <p:nvSpPr>
          <p:cNvPr id="212" name="TextShape 2"/>
          <p:cNvSpPr txBox="1"/>
          <p:nvPr/>
        </p:nvSpPr>
        <p:spPr>
          <a:xfrm>
            <a:off x="0" y="836640"/>
            <a:ext cx="8964000" cy="5832360"/>
          </a:xfrm>
          <a:prstGeom prst="rect">
            <a:avLst/>
          </a:prstGeom>
          <a:solidFill>
            <a:srgbClr val="dbeef4"/>
          </a:solidFill>
          <a:ln>
            <a:solidFill>
              <a:srgbClr val="1f497d"/>
            </a:solidFill>
          </a:ln>
        </p:spPr>
        <p:txBody>
          <a:bodyPr>
            <a:normAutofit fontScale="28000"/>
          </a:bodyPr>
          <a:p>
            <a:pPr marL="343080" indent="-342720" algn="just">
              <a:lnSpc>
                <a:spcPct val="100000"/>
              </a:lnSpc>
              <a:spcBef>
                <a:spcPts val="641"/>
              </a:spcBef>
              <a:buClr>
                <a:srgbClr val="000000"/>
              </a:buClr>
              <a:buFont typeface="Arial"/>
              <a:buChar char="•"/>
            </a:pPr>
            <a:r>
              <a:rPr b="1" lang="ru-RU" sz="3200" spc="-1" strike="noStrike">
                <a:solidFill>
                  <a:srgbClr val="000000"/>
                </a:solidFill>
                <a:latin typeface="Calibri"/>
              </a:rPr>
              <a:t> </a:t>
            </a:r>
            <a:r>
              <a:rPr b="0" lang="ru-RU" sz="3200" spc="-1" strike="noStrike">
                <a:solidFill>
                  <a:srgbClr val="000000"/>
                </a:solidFill>
                <a:latin typeface="Calibri"/>
              </a:rPr>
              <a:t>Говоря об изменениях результатов участников экзамена в разных категориях следует отметить серьезную положительную динамику участников с ОВЗ: на 3,2% снизилось количество неудовлетворительных результатов; на 12,5% выросло число высокобалльников; процент участников ЕГЭ, получивших от 61 до 80 т.б. увеличился на 18,7%. </a:t>
            </a:r>
            <a:endParaRPr b="0" lang="ru-RU" sz="3200" spc="-1" strike="noStrike">
              <a:solidFill>
                <a:srgbClr val="000000"/>
              </a:solidFill>
              <a:latin typeface="Calibri"/>
            </a:endParaRPr>
          </a:p>
          <a:p>
            <a:pPr marL="343080" indent="-342720" algn="just">
              <a:lnSpc>
                <a:spcPct val="100000"/>
              </a:lnSpc>
              <a:spcBef>
                <a:spcPts val="641"/>
              </a:spcBef>
            </a:pPr>
            <a:endParaRPr b="0" lang="ru-RU" sz="3200" spc="-1" strike="noStrike">
              <a:solidFill>
                <a:srgbClr val="000000"/>
              </a:solidFill>
              <a:latin typeface="Calibri"/>
            </a:endParaRPr>
          </a:p>
          <a:p>
            <a:pPr marL="343080" indent="-342720" algn="just">
              <a:lnSpc>
                <a:spcPct val="100000"/>
              </a:lnSpc>
              <a:spcBef>
                <a:spcPts val="641"/>
              </a:spcBef>
              <a:buClr>
                <a:srgbClr val="000000"/>
              </a:buClr>
              <a:buFont typeface="Arial"/>
              <a:buChar char="•"/>
            </a:pPr>
            <a:r>
              <a:rPr b="0" lang="ru-RU" sz="3200" spc="-1" strike="noStrike">
                <a:solidFill>
                  <a:srgbClr val="000000"/>
                </a:solidFill>
                <a:latin typeface="Calibri"/>
              </a:rPr>
              <a:t>Следует помнить, что количество участников в данной категории всегда крайне незначительно, а значит показатели очень сильно персонифицированы, поэтому различия 2021 и 2022 года могут быть результатом индивидуального состава участников ЕГЭ. Но стоит отметить и тот факт, что на протяжении последних двух лет и обучающиеся и педагоги освоили методики и формы обучения, максимально соответствующие возможностям обучающихся данной категории, что не могло не сказаться на результатах ЕГЭ. </a:t>
            </a:r>
            <a:endParaRPr b="0" lang="ru-RU" sz="3200" spc="-1" strike="noStrike">
              <a:solidFill>
                <a:srgbClr val="000000"/>
              </a:solidFill>
              <a:latin typeface="Calibri"/>
            </a:endParaRPr>
          </a:p>
          <a:p>
            <a:pPr marL="343080" indent="-342720" algn="just">
              <a:lnSpc>
                <a:spcPct val="100000"/>
              </a:lnSpc>
              <a:spcBef>
                <a:spcPts val="641"/>
              </a:spcBef>
            </a:pPr>
            <a:endParaRPr b="0" lang="ru-RU" sz="3200" spc="-1" strike="noStrike">
              <a:solidFill>
                <a:srgbClr val="000000"/>
              </a:solidFill>
              <a:latin typeface="Calibri"/>
            </a:endParaRPr>
          </a:p>
          <a:p>
            <a:pPr marL="343080" indent="-342720" algn="just">
              <a:lnSpc>
                <a:spcPct val="100000"/>
              </a:lnSpc>
              <a:spcBef>
                <a:spcPts val="641"/>
              </a:spcBef>
              <a:buClr>
                <a:srgbClr val="000000"/>
              </a:buClr>
              <a:buFont typeface="Arial"/>
              <a:buChar char="•"/>
            </a:pPr>
            <a:r>
              <a:rPr b="0" lang="ru-RU" sz="3200" spc="-1" strike="noStrike">
                <a:solidFill>
                  <a:srgbClr val="000000"/>
                </a:solidFill>
                <a:latin typeface="Calibri"/>
              </a:rPr>
              <a:t>Как следствие, процент не сдавших экзамен среди участников с ОВЗ в 2022 году ниже, чем в группе выпускников текущего года, обучающихся по программам СОО и составляющих большинство экзаменуемых. Несомненно, данный результат является одним из положительных последствий распространения технологий дистанционного обучения в 2020-2022 уч. гг. </a:t>
            </a:r>
            <a:endParaRPr b="0" lang="ru-RU" sz="3200" spc="-1" strike="noStrike">
              <a:solidFill>
                <a:srgbClr val="000000"/>
              </a:solidFill>
              <a:latin typeface="Calibri"/>
            </a:endParaRPr>
          </a:p>
          <a:p>
            <a:pPr algn="just">
              <a:lnSpc>
                <a:spcPct val="100000"/>
              </a:lnSpc>
              <a:spcBef>
                <a:spcPts val="641"/>
              </a:spcBef>
            </a:pPr>
            <a:endParaRPr b="0" lang="ru-RU"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TextShape 1"/>
          <p:cNvSpPr txBox="1"/>
          <p:nvPr/>
        </p:nvSpPr>
        <p:spPr>
          <a:xfrm>
            <a:off x="251640" y="188640"/>
            <a:ext cx="8640720" cy="431640"/>
          </a:xfrm>
          <a:prstGeom prst="rect">
            <a:avLst/>
          </a:prstGeom>
          <a:gradFill rotWithShape="0">
            <a:gsLst>
              <a:gs pos="0">
                <a:srgbClr val="bfd4fe"/>
              </a:gs>
              <a:gs pos="100000">
                <a:srgbClr val="e5efff"/>
              </a:gs>
            </a:gsLst>
            <a:lin ang="16200000"/>
          </a:gradFill>
          <a:ln w="9360">
            <a:solidFill>
              <a:srgbClr val="4a7ebb"/>
            </a:solidFill>
            <a:round/>
          </a:ln>
          <a:effectLst>
            <a:outerShdw dist="20160" dir="5400000">
              <a:srgbClr val="000000">
                <a:alpha val="38000"/>
              </a:srgbClr>
            </a:outerShdw>
          </a:effectLst>
        </p:spPr>
        <p:txBody>
          <a:bodyPr anchor="ctr">
            <a:normAutofit fontScale="28000"/>
          </a:bodyPr>
          <a:p>
            <a:pPr algn="ctr">
              <a:lnSpc>
                <a:spcPct val="100000"/>
              </a:lnSpc>
            </a:pPr>
            <a:br/>
            <a:r>
              <a:rPr b="1" lang="ru-RU" sz="2000" spc="-1" strike="noStrike">
                <a:solidFill>
                  <a:srgbClr val="000000"/>
                </a:solidFill>
                <a:latin typeface="Calibri"/>
              </a:rPr>
              <a:t>ВЫВОД О ХАРАКТЕРЕ ИЗМЕНЕНИЯ РЕЗУЛЬТАТОВ ЕГЭ ПО ПРЕДМЕТУ </a:t>
            </a:r>
            <a:br/>
            <a:endParaRPr b="0" lang="ru-RU" sz="2000" spc="-1" strike="noStrike">
              <a:solidFill>
                <a:srgbClr val="000000"/>
              </a:solidFill>
              <a:latin typeface="Calibri"/>
            </a:endParaRPr>
          </a:p>
        </p:txBody>
      </p:sp>
      <p:sp>
        <p:nvSpPr>
          <p:cNvPr id="214" name="TextShape 2"/>
          <p:cNvSpPr txBox="1"/>
          <p:nvPr/>
        </p:nvSpPr>
        <p:spPr>
          <a:xfrm>
            <a:off x="179640" y="764640"/>
            <a:ext cx="8784720" cy="5904360"/>
          </a:xfrm>
          <a:prstGeom prst="rect">
            <a:avLst/>
          </a:prstGeom>
          <a:solidFill>
            <a:srgbClr val="dbeef4"/>
          </a:solidFill>
          <a:ln>
            <a:solidFill>
              <a:srgbClr val="1f497d"/>
            </a:solidFill>
          </a:ln>
        </p:spPr>
        <p:txBody>
          <a:bodyPr>
            <a:normAutofit fontScale="20000"/>
          </a:bodyPr>
          <a:p>
            <a:pPr marL="343080" indent="-342720" algn="just">
              <a:lnSpc>
                <a:spcPct val="100000"/>
              </a:lnSpc>
              <a:spcBef>
                <a:spcPts val="641"/>
              </a:spcBef>
              <a:buClr>
                <a:srgbClr val="000000"/>
              </a:buClr>
              <a:buFont typeface="Arial"/>
              <a:buChar char="•"/>
            </a:pPr>
            <a:r>
              <a:rPr b="0" lang="ru-RU" sz="3200" spc="-1" strike="noStrike">
                <a:solidFill>
                  <a:srgbClr val="000000"/>
                </a:solidFill>
                <a:latin typeface="Calibri"/>
              </a:rPr>
              <a:t>В категории выпускников текущего года, обучающихся по программам СОО, положительные изменения можно отметить по следующим анализируемым позициям: на 3,1% сократилось количество выпускников, не сдавших ЕГЭ; на 5,1% выросло количество участников экзамена, набравших от 61 до 80 тестовых баллов, в группе есть пять стобалльных результатов. Однако на 0,7% снизилось число высокобалльников, что объясняется, в первую очередь, ужесточением критериев оценивания ряда заданий второй части работы. </a:t>
            </a:r>
            <a:endParaRPr b="0" lang="ru-RU" sz="3200" spc="-1" strike="noStrike">
              <a:solidFill>
                <a:srgbClr val="000000"/>
              </a:solidFill>
              <a:latin typeface="Calibri"/>
            </a:endParaRPr>
          </a:p>
          <a:p>
            <a:pPr marL="343080" indent="-342720" algn="just">
              <a:lnSpc>
                <a:spcPct val="100000"/>
              </a:lnSpc>
              <a:spcBef>
                <a:spcPts val="641"/>
              </a:spcBef>
            </a:pPr>
            <a:endParaRPr b="0" lang="ru-RU" sz="3200" spc="-1" strike="noStrike">
              <a:solidFill>
                <a:srgbClr val="000000"/>
              </a:solidFill>
              <a:latin typeface="Calibri"/>
            </a:endParaRPr>
          </a:p>
          <a:p>
            <a:pPr marL="343080" indent="-342720" algn="just">
              <a:lnSpc>
                <a:spcPct val="100000"/>
              </a:lnSpc>
              <a:spcBef>
                <a:spcPts val="641"/>
              </a:spcBef>
              <a:buClr>
                <a:srgbClr val="000000"/>
              </a:buClr>
              <a:buFont typeface="Arial"/>
              <a:buChar char="•"/>
            </a:pPr>
            <a:r>
              <a:rPr b="0" lang="ru-RU" sz="3200" spc="-1" strike="noStrike">
                <a:solidFill>
                  <a:srgbClr val="000000"/>
                </a:solidFill>
                <a:latin typeface="Calibri"/>
              </a:rPr>
              <a:t>Негативные изменения произошли в категории выпускников прошлых лет. Процент неудовлетворительных результатов экзамена в данной категории вырос на 7,7%, число высокобалльников снизилось на 3,1%, количество участников ЕГЭ, получивших от 61 до 80 т.б. уменьшилось на 8,2%. Одновременно отметим, что в 2022 году в этой категории есть 2 человека с максимальным результатом. Эти цифры свидетельствуют, что в Тюменской области в данной группе участников ЕГЭ прослеживается общероссийская тенденция: некоторое количество ВПЛ являются педагогами и репетиторами, участвующими в ЕГЭ по разным причинам, не связанным, как правило, с поступлением в ВУЗ. Они показывают высокие и стобалльные результаты экзамена. Но большая часть ВПЛ демонстрируют отсутствие системных знаний по предмету; по выполнению второй части очевидно, что задачи и критерии заданий с развернутым ответом им известны слабо и поверхностно, решение сдавать ЕГЭ носило ситуативный характер, качественная подготовка к экзамену не осуществлялась.</a:t>
            </a:r>
            <a:endParaRPr b="0" lang="ru-RU" sz="3200" spc="-1" strike="noStrike">
              <a:solidFill>
                <a:srgbClr val="000000"/>
              </a:solidFill>
              <a:latin typeface="Calibri"/>
            </a:endParaRPr>
          </a:p>
          <a:p>
            <a:pPr algn="just">
              <a:lnSpc>
                <a:spcPct val="100000"/>
              </a:lnSpc>
              <a:spcBef>
                <a:spcPts val="641"/>
              </a:spcBef>
            </a:pPr>
            <a:endParaRPr b="0" lang="ru-RU"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TextShape 1"/>
          <p:cNvSpPr txBox="1"/>
          <p:nvPr/>
        </p:nvSpPr>
        <p:spPr>
          <a:xfrm>
            <a:off x="0" y="0"/>
            <a:ext cx="9143640" cy="476280"/>
          </a:xfrm>
          <a:prstGeom prst="rect">
            <a:avLst/>
          </a:prstGeom>
          <a:gradFill rotWithShape="0">
            <a:gsLst>
              <a:gs pos="0">
                <a:srgbClr val="bfd4fe"/>
              </a:gs>
              <a:gs pos="100000">
                <a:srgbClr val="e5efff"/>
              </a:gs>
            </a:gsLst>
            <a:lin ang="16200000"/>
          </a:gradFill>
          <a:ln w="9360">
            <a:solidFill>
              <a:srgbClr val="4a7ebb"/>
            </a:solidFill>
            <a:round/>
          </a:ln>
          <a:effectLst>
            <a:outerShdw dist="20160" dir="5400000">
              <a:srgbClr val="000000">
                <a:alpha val="38000"/>
              </a:srgbClr>
            </a:outerShdw>
          </a:effectLst>
        </p:spPr>
        <p:txBody>
          <a:bodyPr anchor="ctr">
            <a:normAutofit fontScale="35000"/>
          </a:bodyPr>
          <a:p>
            <a:pPr algn="ctr">
              <a:lnSpc>
                <a:spcPct val="100000"/>
              </a:lnSpc>
            </a:pPr>
            <a:br/>
            <a:r>
              <a:rPr b="1" lang="ru-RU" sz="2000" spc="-1" strike="noStrike">
                <a:solidFill>
                  <a:srgbClr val="000000"/>
                </a:solidFill>
                <a:latin typeface="Calibri"/>
              </a:rPr>
              <a:t>ВЫВОД О ХАРАКТЕРЕ ИЗМЕНЕНИЯ РЕЗУЛЬТАТОВ ЕГЭ ПО ПРЕДМЕТУ </a:t>
            </a:r>
            <a:br/>
            <a:endParaRPr b="0" lang="ru-RU" sz="2000" spc="-1" strike="noStrike">
              <a:solidFill>
                <a:srgbClr val="000000"/>
              </a:solidFill>
              <a:latin typeface="Calibri"/>
            </a:endParaRPr>
          </a:p>
        </p:txBody>
      </p:sp>
      <p:sp>
        <p:nvSpPr>
          <p:cNvPr id="216" name="TextShape 2"/>
          <p:cNvSpPr txBox="1"/>
          <p:nvPr/>
        </p:nvSpPr>
        <p:spPr>
          <a:xfrm>
            <a:off x="179640" y="548640"/>
            <a:ext cx="8784720" cy="6120360"/>
          </a:xfrm>
          <a:prstGeom prst="rect">
            <a:avLst/>
          </a:prstGeom>
          <a:solidFill>
            <a:srgbClr val="dbeef4"/>
          </a:solidFill>
          <a:ln>
            <a:solidFill>
              <a:srgbClr val="1f497d"/>
            </a:solidFill>
          </a:ln>
        </p:spPr>
        <p:txBody>
          <a:bodyPr>
            <a:normAutofit fontScale="20000"/>
          </a:bodyPr>
          <a:p>
            <a:pPr marL="343080" indent="-342720" algn="just">
              <a:lnSpc>
                <a:spcPct val="100000"/>
              </a:lnSpc>
              <a:spcBef>
                <a:spcPts val="641"/>
              </a:spcBef>
              <a:buClr>
                <a:srgbClr val="000000"/>
              </a:buClr>
              <a:buFont typeface="Arial"/>
              <a:buChar char="•"/>
            </a:pPr>
            <a:r>
              <a:rPr b="0" lang="ru-RU" sz="3200" spc="-1" strike="noStrike">
                <a:solidFill>
                  <a:srgbClr val="000000"/>
                </a:solidFill>
                <a:latin typeface="Calibri"/>
              </a:rPr>
              <a:t>Анализируя итоги выпускников текущего учебного года, следует отметить: результаты выпускников СОШ улучшились по следующим анализируемым позициям: сократилось количество участников экзамена, не набравших минимальный балл; уменьшилось количество экзаменуемых со средне-низкими результатами (от 42 до 60 тестовых баллов). Сокращение числа высокобалльников на 1,6% произошло за счет возрастания процента результатов от 61 до 80 т.б. на 5,5%. Положительные изменения являются результатом более осознанного выбора экзамена выпускниками, уменьшения числа «случайных» людей среди экзаменуемых.</a:t>
            </a:r>
            <a:endParaRPr b="0" lang="ru-RU" sz="3200" spc="-1" strike="noStrike">
              <a:solidFill>
                <a:srgbClr val="000000"/>
              </a:solidFill>
              <a:latin typeface="Calibri"/>
            </a:endParaRPr>
          </a:p>
          <a:p>
            <a:pPr marL="343080" indent="-342720" algn="just">
              <a:lnSpc>
                <a:spcPct val="100000"/>
              </a:lnSpc>
              <a:spcBef>
                <a:spcPts val="641"/>
              </a:spcBef>
            </a:pPr>
            <a:endParaRPr b="0" lang="ru-RU" sz="3200" spc="-1" strike="noStrike">
              <a:solidFill>
                <a:srgbClr val="000000"/>
              </a:solidFill>
              <a:latin typeface="Calibri"/>
            </a:endParaRPr>
          </a:p>
          <a:p>
            <a:pPr marL="343080" indent="-342720" algn="just">
              <a:lnSpc>
                <a:spcPct val="100000"/>
              </a:lnSpc>
              <a:spcBef>
                <a:spcPts val="641"/>
              </a:spcBef>
              <a:buClr>
                <a:srgbClr val="000000"/>
              </a:buClr>
              <a:buFont typeface="Arial"/>
              <a:buChar char="•"/>
            </a:pPr>
            <a:r>
              <a:rPr b="0" lang="ru-RU" sz="3200" spc="-1" strike="noStrike">
                <a:solidFill>
                  <a:srgbClr val="000000"/>
                </a:solidFill>
                <a:latin typeface="Calibri"/>
              </a:rPr>
              <a:t>СОШ № 9 с углубленным изучением отдельных предметов (краеведения) показывает более высокие результаты, чем в 2021 году: уменьшение неудовлетворительных результатов составляет 20,6%, хотя и остается выше, чем в среднем по региону. Высокие результаты  в СОШ № 9 вновь отсутствуют, но количество выпускников 3 анализируемой категории (61-80 т.б.) выросло более чем в два раза. </a:t>
            </a:r>
            <a:endParaRPr b="0" lang="ru-RU" sz="3200" spc="-1" strike="noStrike">
              <a:solidFill>
                <a:srgbClr val="000000"/>
              </a:solidFill>
              <a:latin typeface="Calibri"/>
            </a:endParaRPr>
          </a:p>
          <a:p>
            <a:pPr marL="343080" indent="-342720" algn="just">
              <a:lnSpc>
                <a:spcPct val="100000"/>
              </a:lnSpc>
              <a:spcBef>
                <a:spcPts val="641"/>
              </a:spcBef>
            </a:pPr>
            <a:endParaRPr b="0" lang="ru-RU" sz="3200" spc="-1" strike="noStrike">
              <a:solidFill>
                <a:srgbClr val="000000"/>
              </a:solidFill>
              <a:latin typeface="Calibri"/>
            </a:endParaRPr>
          </a:p>
          <a:p>
            <a:pPr marL="343080" indent="-342720" algn="just">
              <a:lnSpc>
                <a:spcPct val="100000"/>
              </a:lnSpc>
              <a:spcBef>
                <a:spcPts val="641"/>
              </a:spcBef>
              <a:buClr>
                <a:srgbClr val="000000"/>
              </a:buClr>
              <a:buFont typeface="Arial"/>
              <a:buChar char="•"/>
            </a:pPr>
            <a:r>
              <a:rPr b="0" lang="ru-RU" sz="3200" spc="-1" strike="noStrike">
                <a:solidFill>
                  <a:srgbClr val="000000"/>
                </a:solidFill>
                <a:latin typeface="Calibri"/>
              </a:rPr>
              <a:t>Ситуация в гимназиях демонстрирует другие тенденции: процент высокобалльников вырос на 2,2%, а количество результатов от 61 до 80 т.б. снизилось на 1%. В совокупности это говорит о том, что в подготовке возможен качественный скачок даже при изменении формата ЕГЭ в последний год обучения. </a:t>
            </a:r>
            <a:endParaRPr b="0" lang="ru-RU" sz="3200" spc="-1" strike="noStrike">
              <a:solidFill>
                <a:srgbClr val="000000"/>
              </a:solidFill>
              <a:latin typeface="Calibri"/>
            </a:endParaRPr>
          </a:p>
          <a:p>
            <a:pPr marL="343080" indent="-342720" algn="just">
              <a:lnSpc>
                <a:spcPct val="100000"/>
              </a:lnSpc>
              <a:spcBef>
                <a:spcPts val="641"/>
              </a:spcBef>
              <a:buClr>
                <a:srgbClr val="000000"/>
              </a:buClr>
              <a:buFont typeface="Arial"/>
              <a:buChar char="•"/>
            </a:pPr>
            <a:r>
              <a:rPr b="0" lang="ru-RU" sz="3200" spc="-1" strike="noStrike">
                <a:solidFill>
                  <a:srgbClr val="000000"/>
                </a:solidFill>
                <a:latin typeface="Calibri"/>
              </a:rPr>
              <a:t>В 2022 году тенденция снижения числа выпускников, не получивших минимального балла, заметнее в средних общеобразовательных школах (на 2,2%) чем в гимназиях (на 1,7%), но это связано с тем, что в гимназиях и в 2019-2021 годах этот показатель был существенно ниже, чем в СОШ. </a:t>
            </a:r>
            <a:endParaRPr b="0" lang="ru-RU"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TextShape 1"/>
          <p:cNvSpPr txBox="1"/>
          <p:nvPr/>
        </p:nvSpPr>
        <p:spPr>
          <a:xfrm>
            <a:off x="251640" y="0"/>
            <a:ext cx="8640720" cy="476280"/>
          </a:xfrm>
          <a:prstGeom prst="rect">
            <a:avLst/>
          </a:prstGeom>
          <a:gradFill rotWithShape="0">
            <a:gsLst>
              <a:gs pos="0">
                <a:srgbClr val="bfd4fe"/>
              </a:gs>
              <a:gs pos="100000">
                <a:srgbClr val="e5efff"/>
              </a:gs>
            </a:gsLst>
            <a:lin ang="16200000"/>
          </a:gradFill>
          <a:ln w="9360">
            <a:solidFill>
              <a:srgbClr val="4a7ebb"/>
            </a:solidFill>
            <a:round/>
          </a:ln>
          <a:effectLst>
            <a:outerShdw dist="20160" dir="5400000">
              <a:srgbClr val="000000">
                <a:alpha val="38000"/>
              </a:srgbClr>
            </a:outerShdw>
          </a:effectLst>
        </p:spPr>
        <p:txBody>
          <a:bodyPr anchor="ctr">
            <a:normAutofit fontScale="35000"/>
          </a:bodyPr>
          <a:p>
            <a:pPr algn="ctr">
              <a:lnSpc>
                <a:spcPct val="100000"/>
              </a:lnSpc>
            </a:pPr>
            <a:br/>
            <a:r>
              <a:rPr b="1" lang="ru-RU" sz="2000" spc="-1" strike="noStrike">
                <a:solidFill>
                  <a:srgbClr val="000000"/>
                </a:solidFill>
                <a:latin typeface="Calibri"/>
              </a:rPr>
              <a:t>ВЫВОД О ХАРАКТЕРЕ ИЗМЕНЕНИЯ РЕЗУЛЬТАТОВ ЕГЭ ПО ПРЕДМЕТУ </a:t>
            </a:r>
            <a:br/>
            <a:endParaRPr b="0" lang="ru-RU" sz="2000" spc="-1" strike="noStrike">
              <a:solidFill>
                <a:srgbClr val="000000"/>
              </a:solidFill>
              <a:latin typeface="Calibri"/>
            </a:endParaRPr>
          </a:p>
        </p:txBody>
      </p:sp>
      <p:sp>
        <p:nvSpPr>
          <p:cNvPr id="218" name="TextShape 2"/>
          <p:cNvSpPr txBox="1"/>
          <p:nvPr/>
        </p:nvSpPr>
        <p:spPr>
          <a:xfrm>
            <a:off x="179640" y="548640"/>
            <a:ext cx="8784720" cy="5976360"/>
          </a:xfrm>
          <a:prstGeom prst="rect">
            <a:avLst/>
          </a:prstGeom>
          <a:solidFill>
            <a:srgbClr val="dbeef4"/>
          </a:solidFill>
          <a:ln>
            <a:solidFill>
              <a:srgbClr val="1f497d"/>
            </a:solidFill>
          </a:ln>
        </p:spPr>
        <p:txBody>
          <a:bodyPr>
            <a:noAutofit/>
          </a:bodyPr>
          <a:p>
            <a:pPr marL="216000" indent="-342720" algn="just">
              <a:lnSpc>
                <a:spcPct val="100000"/>
              </a:lnSpc>
              <a:spcBef>
                <a:spcPts val="320"/>
              </a:spcBef>
              <a:buClr>
                <a:srgbClr val="000000"/>
              </a:buClr>
              <a:buFont typeface="Arial"/>
              <a:buChar char="•"/>
            </a:pPr>
            <a:r>
              <a:rPr b="0" lang="ru-RU" sz="1600" spc="-1" strike="noStrike">
                <a:solidFill>
                  <a:srgbClr val="000000"/>
                </a:solidFill>
                <a:latin typeface="Calibri"/>
              </a:rPr>
              <a:t>В то же время доля высокобалльников в СОШ составляет только 6,3%, а в гимназиях - 27,6%. Можно предположить, что в текущем учебном году в СОШ были предприняты усилия по дополнительной работе со слабо подготовленными выпускниками, в то время как в гимназиях интенсифицировали работу с высоко мотивированными обучающимися.</a:t>
            </a:r>
            <a:endParaRPr b="0" lang="ru-RU" sz="1600" spc="-1" strike="noStrike">
              <a:solidFill>
                <a:srgbClr val="000000"/>
              </a:solidFill>
              <a:latin typeface="Calibri"/>
            </a:endParaRPr>
          </a:p>
          <a:p>
            <a:pPr marL="216000" indent="-342720" algn="just">
              <a:lnSpc>
                <a:spcPct val="100000"/>
              </a:lnSpc>
              <a:spcBef>
                <a:spcPts val="320"/>
              </a:spcBef>
              <a:buClr>
                <a:srgbClr val="000000"/>
              </a:buClr>
              <a:buFont typeface="Arial"/>
              <a:buChar char="•"/>
            </a:pPr>
            <a:r>
              <a:rPr b="0" lang="ru-RU" sz="1600" spc="-1" strike="noStrike">
                <a:solidFill>
                  <a:srgbClr val="000000"/>
                </a:solidFill>
                <a:latin typeface="Calibri"/>
              </a:rPr>
              <a:t>Ситуация с результатами лицеев повторяет с некоторой статистической разницей тенденции в СОШ: количество неудовлетворительных результатов снизилось на 14,7% и при сокращении на 1% числа высокобалльников произошел рост результатов от 61-80 т.б. (на 10%). Можно отметить принципиальную разницу в количестве высоких результатов в гимназиях и лицеях Тюменской области. Представляется, что именно в этом случае большое значение имеет разница в учебных планах ОУ, а также качество составления индивидуальных учебных планов.</a:t>
            </a:r>
            <a:endParaRPr b="0" lang="ru-RU" sz="1600" spc="-1" strike="noStrike">
              <a:solidFill>
                <a:srgbClr val="000000"/>
              </a:solidFill>
              <a:latin typeface="Calibri"/>
            </a:endParaRPr>
          </a:p>
          <a:p>
            <a:pPr marL="216000" indent="-342720" algn="just">
              <a:lnSpc>
                <a:spcPct val="100000"/>
              </a:lnSpc>
              <a:spcBef>
                <a:spcPts val="320"/>
              </a:spcBef>
              <a:buClr>
                <a:srgbClr val="000000"/>
              </a:buClr>
              <a:buFont typeface="Arial"/>
              <a:buChar char="•"/>
            </a:pPr>
            <a:r>
              <a:rPr b="0" lang="ru-RU" sz="1600" spc="-1" strike="noStrike">
                <a:solidFill>
                  <a:srgbClr val="000000"/>
                </a:solidFill>
                <a:latin typeface="Calibri"/>
              </a:rPr>
              <a:t>Улучшились результаты экзамена у выпускников вечерних ОУ. В этой категории в 2021 году было 11 человек, из которых 5 не сдало экзамен, а 6 человек получили результаты о 42 до 60 тестовых баллов. В 2022 году в категории 9 человек, трое не получили минимальный балл ЕГЭ, что на 12,2% меньше, чем в 2021 году. В группе есть выпускник, относящийся к 3 анализируемой категории (61-80 т.б.), в прошлом году таких высоких результатов в этой категории не было. В целом, однако, уровень готовности к содержанию и форме ЕГЭ остается низким. Повторяющиеся из года в год показатели вечерней (сменной) ОШ заставляют усомниться в том, что выбор экзамена выпускниками этого учреждения являлся обдуманным и профессионально ориентированным.</a:t>
            </a:r>
            <a:endParaRPr b="0" lang="ru-RU" sz="1600" spc="-1" strike="noStrike">
              <a:solidFill>
                <a:srgbClr val="000000"/>
              </a:solidFill>
              <a:latin typeface="Calibri"/>
            </a:endParaRPr>
          </a:p>
          <a:p>
            <a:pPr marL="216000" indent="-342720" algn="just">
              <a:lnSpc>
                <a:spcPct val="100000"/>
              </a:lnSpc>
              <a:spcBef>
                <a:spcPts val="320"/>
              </a:spcBef>
              <a:buClr>
                <a:srgbClr val="000000"/>
              </a:buClr>
              <a:buFont typeface="Arial"/>
              <a:buChar char="•"/>
            </a:pPr>
            <a:r>
              <a:rPr b="0" lang="ru-RU" sz="1600" spc="-1" strike="noStrike">
                <a:solidFill>
                  <a:srgbClr val="000000"/>
                </a:solidFill>
                <a:latin typeface="Calibri"/>
              </a:rPr>
              <a:t>Сохраняются высокие результаты ЕГЭ по обществознанию у выпускников Президентского кадетского училища В 2022 году в ОУ вновь, как и в 2021 году там есть стобалльный результат, а  количество высокобалльников выросло на 17,1%  в сравнении с 2021 годом,  причем в этом отношении прогресс наблюдается на протяжении последних четырех лет. </a:t>
            </a:r>
            <a:endParaRPr b="0" lang="ru-RU" sz="1600" spc="-1" strike="noStrike">
              <a:solidFill>
                <a:srgbClr val="000000"/>
              </a:solidFill>
              <a:latin typeface="Calibri"/>
            </a:endParaRPr>
          </a:p>
          <a:p>
            <a:pPr marL="216000" algn="just">
              <a:lnSpc>
                <a:spcPct val="100000"/>
              </a:lnSpc>
              <a:spcBef>
                <a:spcPts val="320"/>
              </a:spcBef>
            </a:pPr>
            <a:endParaRPr b="0" lang="ru-RU"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TextShape 1"/>
          <p:cNvSpPr txBox="1"/>
          <p:nvPr/>
        </p:nvSpPr>
        <p:spPr>
          <a:xfrm>
            <a:off x="0" y="116640"/>
            <a:ext cx="9143640" cy="404280"/>
          </a:xfrm>
          <a:prstGeom prst="rect">
            <a:avLst/>
          </a:prstGeom>
          <a:gradFill rotWithShape="0">
            <a:gsLst>
              <a:gs pos="0">
                <a:srgbClr val="bfd4fe"/>
              </a:gs>
              <a:gs pos="100000">
                <a:srgbClr val="e5efff"/>
              </a:gs>
            </a:gsLst>
            <a:lin ang="16200000"/>
          </a:gradFill>
          <a:ln w="9360">
            <a:solidFill>
              <a:srgbClr val="4a7ebb"/>
            </a:solidFill>
            <a:round/>
          </a:ln>
          <a:effectLst>
            <a:outerShdw dist="20160" dir="5400000">
              <a:srgbClr val="000000">
                <a:alpha val="38000"/>
              </a:srgbClr>
            </a:outerShdw>
          </a:effectLst>
        </p:spPr>
        <p:txBody>
          <a:bodyPr anchor="ctr">
            <a:normAutofit fontScale="11000"/>
          </a:bodyPr>
          <a:p>
            <a:pPr algn="ctr">
              <a:lnSpc>
                <a:spcPct val="100000"/>
              </a:lnSpc>
            </a:pPr>
            <a:br/>
            <a:br/>
            <a:r>
              <a:rPr b="1" lang="ru-RU" sz="2000" spc="-1" strike="noStrike">
                <a:solidFill>
                  <a:srgbClr val="000000"/>
                </a:solidFill>
                <a:latin typeface="Calibri"/>
              </a:rPr>
              <a:t>ВЫВОД О ХАРАКТЕРЕ ИЗМЕНЕНИЯ РЕЗУЛЬТАТОВ ЕГЭ ПО ПРЕДМЕТУ </a:t>
            </a:r>
            <a:br/>
            <a:r>
              <a:rPr b="1" lang="ru-RU" sz="2400" spc="-1" strike="noStrike">
                <a:solidFill>
                  <a:srgbClr val="000000"/>
                </a:solidFill>
                <a:latin typeface="Calibri"/>
              </a:rPr>
              <a:t> </a:t>
            </a:r>
            <a:br/>
            <a:endParaRPr b="0" lang="ru-RU" sz="2400" spc="-1" strike="noStrike">
              <a:solidFill>
                <a:srgbClr val="000000"/>
              </a:solidFill>
              <a:latin typeface="Calibri"/>
            </a:endParaRPr>
          </a:p>
        </p:txBody>
      </p:sp>
      <p:sp>
        <p:nvSpPr>
          <p:cNvPr id="220" name="TextShape 2"/>
          <p:cNvSpPr txBox="1"/>
          <p:nvPr/>
        </p:nvSpPr>
        <p:spPr>
          <a:xfrm>
            <a:off x="179640" y="692640"/>
            <a:ext cx="8784720" cy="5832360"/>
          </a:xfrm>
          <a:prstGeom prst="rect">
            <a:avLst/>
          </a:prstGeom>
          <a:solidFill>
            <a:srgbClr val="dbeef4"/>
          </a:solidFill>
          <a:ln>
            <a:solidFill>
              <a:srgbClr val="1f497d"/>
            </a:solidFill>
          </a:ln>
        </p:spPr>
        <p:txBody>
          <a:bodyPr>
            <a:noAutofit/>
          </a:bodyPr>
          <a:p>
            <a:pPr marL="343080" indent="-342720" algn="just">
              <a:lnSpc>
                <a:spcPct val="100000"/>
              </a:lnSpc>
              <a:spcBef>
                <a:spcPts val="360"/>
              </a:spcBef>
              <a:buClr>
                <a:srgbClr val="000000"/>
              </a:buClr>
              <a:buFont typeface="Arial"/>
              <a:buChar char="•"/>
            </a:pPr>
            <a:r>
              <a:rPr b="0" lang="ru-RU" sz="1800" spc="-1" strike="noStrike">
                <a:solidFill>
                  <a:srgbClr val="000000"/>
                </a:solidFill>
                <a:latin typeface="Calibri"/>
              </a:rPr>
              <a:t>При анализе статистики  ОО с наиболее высокими и наиболее низкими результатами ЕГЭ в 2022 году можно отметить: </a:t>
            </a:r>
            <a:endParaRPr b="0" lang="ru-RU" sz="1800" spc="-1" strike="noStrike">
              <a:solidFill>
                <a:srgbClr val="000000"/>
              </a:solidFill>
              <a:latin typeface="Calibri"/>
            </a:endParaRPr>
          </a:p>
          <a:p>
            <a:pPr marL="343080" indent="-342720" algn="just">
              <a:lnSpc>
                <a:spcPct val="100000"/>
              </a:lnSpc>
              <a:spcBef>
                <a:spcPts val="360"/>
              </a:spcBef>
              <a:buClr>
                <a:srgbClr val="000000"/>
              </a:buClr>
              <a:buFont typeface="Arial"/>
              <a:buChar char="•"/>
            </a:pPr>
            <a:r>
              <a:rPr b="0" lang="ru-RU" sz="1800" spc="-1" strike="noStrike">
                <a:solidFill>
                  <a:srgbClr val="000000"/>
                </a:solidFill>
                <a:latin typeface="Calibri"/>
              </a:rPr>
              <a:t>Из 9 образовательных организаций, продемонстрировавших наиболее высокие результаты ЕГЭ по предмету, 6 образовательных организации находятся в областном центре, одна – ОО г. Тобольска и одна – г. Заводоуковска. Таким образом, ОУ вне городских АТЕ в этом списке в 2022 году нет. Аналогичный картина наблюдалась и в 2021 году.</a:t>
            </a:r>
            <a:endParaRPr b="0" lang="ru-RU" sz="1800" spc="-1" strike="noStrike">
              <a:solidFill>
                <a:srgbClr val="000000"/>
              </a:solidFill>
              <a:latin typeface="Calibri"/>
            </a:endParaRPr>
          </a:p>
          <a:p>
            <a:pPr marL="343080" indent="-342720" algn="just">
              <a:lnSpc>
                <a:spcPct val="100000"/>
              </a:lnSpc>
              <a:spcBef>
                <a:spcPts val="360"/>
              </a:spcBef>
              <a:buClr>
                <a:srgbClr val="000000"/>
              </a:buClr>
              <a:buFont typeface="Arial"/>
              <a:buChar char="•"/>
            </a:pPr>
            <a:r>
              <a:rPr b="0" lang="ru-RU" sz="1800" spc="-1" strike="noStrike">
                <a:solidFill>
                  <a:srgbClr val="000000"/>
                </a:solidFill>
                <a:latin typeface="Calibri"/>
              </a:rPr>
              <a:t>Шесть ОО – это учреждения повышенного уровня подготовки – четыре  гимназии города Тюмени, гимназия имени Н.Д. Лицмана города Тобольска, а также Президентское кадетское училище. </a:t>
            </a:r>
            <a:endParaRPr b="0" lang="ru-RU" sz="1800" spc="-1" strike="noStrike">
              <a:solidFill>
                <a:srgbClr val="000000"/>
              </a:solidFill>
              <a:latin typeface="Calibri"/>
            </a:endParaRPr>
          </a:p>
          <a:p>
            <a:pPr marL="343080" indent="-342720" algn="just">
              <a:lnSpc>
                <a:spcPct val="100000"/>
              </a:lnSpc>
              <a:spcBef>
                <a:spcPts val="360"/>
              </a:spcBef>
              <a:buClr>
                <a:srgbClr val="000000"/>
              </a:buClr>
              <a:buFont typeface="Arial"/>
              <a:buChar char="•"/>
            </a:pPr>
            <a:r>
              <a:rPr b="0" lang="ru-RU" sz="1800" spc="-1" strike="noStrike">
                <a:solidFill>
                  <a:srgbClr val="000000"/>
                </a:solidFill>
                <a:latin typeface="Calibri"/>
              </a:rPr>
              <a:t>Семь из девяти ОО присутствуют в списке регулярно на протяжении 2018-2022 годов: гимназия ТюмГУ, МАОУ гимназия 21 г. Тюмени, МАОУ гимназия №16 г. Тюмени, МАОУ гимназия №1 г. Тюмени, МАОУ СОШ № 9 г. Тобольска; МАОУ СОШ № 73 «Лира»,  гимназия имени Н.Д. Лицмана города Тобольска, на протяжении 2020-2022 годов -  Президентское кадетское училище. Из пяти стобалльных результатов два в гимназия ТюмГУ, по одному в лицее г. Тобольска и Тюменском президентском кадетском училище, один -  в  Заводоуковской СОШ №1.</a:t>
            </a:r>
            <a:endParaRPr b="0" lang="ru-RU"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TextShape 1"/>
          <p:cNvSpPr txBox="1"/>
          <p:nvPr/>
        </p:nvSpPr>
        <p:spPr>
          <a:xfrm>
            <a:off x="0" y="0"/>
            <a:ext cx="9143640" cy="476280"/>
          </a:xfrm>
          <a:prstGeom prst="rect">
            <a:avLst/>
          </a:prstGeom>
          <a:gradFill rotWithShape="0">
            <a:gsLst>
              <a:gs pos="0">
                <a:srgbClr val="bfd4fe"/>
              </a:gs>
              <a:gs pos="100000">
                <a:srgbClr val="e5efff"/>
              </a:gs>
            </a:gsLst>
            <a:lin ang="16200000"/>
          </a:gradFill>
          <a:ln w="9360">
            <a:solidFill>
              <a:srgbClr val="4a7ebb"/>
            </a:solidFill>
            <a:round/>
          </a:ln>
          <a:effectLst>
            <a:outerShdw dist="20160" dir="5400000">
              <a:srgbClr val="000000">
                <a:alpha val="38000"/>
              </a:srgbClr>
            </a:outerShdw>
          </a:effectLst>
        </p:spPr>
        <p:txBody>
          <a:bodyPr anchor="ctr">
            <a:normAutofit/>
          </a:bodyPr>
          <a:p>
            <a:pPr algn="ctr">
              <a:lnSpc>
                <a:spcPct val="100000"/>
              </a:lnSpc>
            </a:pPr>
            <a:r>
              <a:rPr b="1" lang="ru-RU" sz="2000" spc="-1" strike="noStrike">
                <a:solidFill>
                  <a:srgbClr val="000000"/>
                </a:solidFill>
                <a:latin typeface="Calibri"/>
              </a:rPr>
              <a:t>ВЫВОД О ХАРАКТЕРЕ ИЗМЕНЕНИЯ РЕЗУЛЬТАТОВ ЕГЭ ПО ПРЕДМЕТУ</a:t>
            </a:r>
            <a:endParaRPr b="0" lang="ru-RU" sz="2000" spc="-1" strike="noStrike">
              <a:solidFill>
                <a:srgbClr val="000000"/>
              </a:solidFill>
              <a:latin typeface="Calibri"/>
            </a:endParaRPr>
          </a:p>
        </p:txBody>
      </p:sp>
      <p:sp>
        <p:nvSpPr>
          <p:cNvPr id="222" name="TextShape 2"/>
          <p:cNvSpPr txBox="1"/>
          <p:nvPr/>
        </p:nvSpPr>
        <p:spPr>
          <a:xfrm>
            <a:off x="0" y="620640"/>
            <a:ext cx="9143640" cy="5904360"/>
          </a:xfrm>
          <a:prstGeom prst="rect">
            <a:avLst/>
          </a:prstGeom>
          <a:solidFill>
            <a:srgbClr val="dbeef4"/>
          </a:solidFill>
          <a:ln>
            <a:solidFill>
              <a:srgbClr val="1f497d"/>
            </a:solidFill>
          </a:ln>
        </p:spPr>
        <p:txBody>
          <a:bodyPr>
            <a:noAutofit/>
          </a:bodyPr>
          <a:p>
            <a:pPr marL="343080" indent="-342720" algn="just">
              <a:lnSpc>
                <a:spcPct val="100000"/>
              </a:lnSpc>
              <a:spcBef>
                <a:spcPts val="320"/>
              </a:spcBef>
              <a:buClr>
                <a:srgbClr val="000000"/>
              </a:buClr>
              <a:buFont typeface="Arial"/>
              <a:buChar char="•"/>
            </a:pPr>
            <a:r>
              <a:rPr b="0" lang="ru-RU" sz="1600" spc="-1" strike="noStrike">
                <a:solidFill>
                  <a:srgbClr val="000000"/>
                </a:solidFill>
                <a:latin typeface="Calibri"/>
              </a:rPr>
              <a:t>Наблюдения за системой работы ОУ, регулярно входящих в список наиболее высоких результатов на протяжении 2019-2022 гг. позволили отметить не только высокий профессиональный уровень педагогов-предметников, но и сложившуюся систему диагностики индивидуальных результатов обучающихся на протяжении 10-11 классов. Система подготовки к ЕГЭ включает в себя наличие тематических проверочных работ в формате единого государственного экзамена, а также выполнение работ в полном формате ЕГЭ не реже четырех раз в течении учебного года на протяжении двух лет обучения на третьей ступени. Наличие объективной оценки и возможность прогнозирование конечного результата позволяют обучающимся конкретизировать свой экзаменационный выбор и определить индивидуальную траекторию подготовки.</a:t>
            </a:r>
            <a:endParaRPr b="0" lang="ru-RU" sz="1600" spc="-1" strike="noStrike">
              <a:solidFill>
                <a:srgbClr val="000000"/>
              </a:solidFill>
              <a:latin typeface="Calibri"/>
            </a:endParaRPr>
          </a:p>
          <a:p>
            <a:pPr marL="343080" indent="-342720" algn="just">
              <a:lnSpc>
                <a:spcPct val="100000"/>
              </a:lnSpc>
              <a:spcBef>
                <a:spcPts val="320"/>
              </a:spcBef>
              <a:buClr>
                <a:srgbClr val="000000"/>
              </a:buClr>
              <a:buFont typeface="Arial"/>
              <a:buChar char="•"/>
            </a:pPr>
            <a:r>
              <a:rPr b="0" lang="ru-RU" sz="1600" spc="-1" strike="noStrike">
                <a:solidFill>
                  <a:srgbClr val="000000"/>
                </a:solidFill>
                <a:latin typeface="Calibri"/>
              </a:rPr>
              <a:t>В 2021 году пять из девяти образовательных учреждений с низкими результатами ЕГЭ – это школы города Тюмени, одна из них - вечерняя (сменная) школа. Точно также выглядит и картина в 2022 году. Перечень данных ОУ меняется, но МАОУ СОШ № 67 г.Тюмени им. Героя Советского Союза Б.К.Таныгина встречается в нем на протяжении последних четырех лет, СОШ № 26 г. Тюмени – в 2021 и 2022 годах.</a:t>
            </a:r>
            <a:endParaRPr b="0" lang="ru-RU" sz="1600" spc="-1" strike="noStrike">
              <a:solidFill>
                <a:srgbClr val="000000"/>
              </a:solidFill>
              <a:latin typeface="Calibri"/>
            </a:endParaRPr>
          </a:p>
          <a:p>
            <a:pPr marL="343080" indent="-342720" algn="just">
              <a:lnSpc>
                <a:spcPct val="100000"/>
              </a:lnSpc>
              <a:spcBef>
                <a:spcPts val="320"/>
              </a:spcBef>
              <a:buClr>
                <a:srgbClr val="000000"/>
              </a:buClr>
              <a:buFont typeface="Arial"/>
              <a:buChar char="•"/>
            </a:pPr>
            <a:r>
              <a:rPr b="0" lang="ru-RU" sz="1600" spc="-1" strike="noStrike">
                <a:solidFill>
                  <a:srgbClr val="000000"/>
                </a:solidFill>
                <a:latin typeface="Calibri"/>
              </a:rPr>
              <a:t> </a:t>
            </a:r>
            <a:r>
              <a:rPr b="0" lang="ru-RU" sz="1600" spc="-1" strike="noStrike">
                <a:solidFill>
                  <a:srgbClr val="000000"/>
                </a:solidFill>
                <a:latin typeface="Calibri"/>
              </a:rPr>
              <a:t>Систематическое попадание в перечень ОУ с низкими результатами одних и тех же школ свидетельствует о проблемах в подготовке и оценке качества образования не в выпускном классе, а на протяжении ряда лет обучения ребенка. Отсутствие системы в преподавании предмета, неверные представления об уровне сложности курса обществознания, недостаток объективности в критериях оценивания порождают у обучающихся и их родителей неадекватную оценку готовности выпускника к ГИА.  </a:t>
            </a:r>
            <a:endParaRPr b="0" lang="ru-RU" sz="1600" spc="-1" strike="noStrike">
              <a:solidFill>
                <a:srgbClr val="000000"/>
              </a:solidFill>
              <a:latin typeface="Calibri"/>
            </a:endParaRPr>
          </a:p>
          <a:p>
            <a:pPr marL="216000" algn="just">
              <a:lnSpc>
                <a:spcPct val="100000"/>
              </a:lnSpc>
              <a:spcBef>
                <a:spcPts val="320"/>
              </a:spcBef>
            </a:pPr>
            <a:endParaRPr b="0" lang="ru-RU"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TextShape 1"/>
          <p:cNvSpPr txBox="1"/>
          <p:nvPr/>
        </p:nvSpPr>
        <p:spPr>
          <a:xfrm>
            <a:off x="0" y="0"/>
            <a:ext cx="9143640" cy="548280"/>
          </a:xfrm>
          <a:prstGeom prst="rect">
            <a:avLst/>
          </a:prstGeom>
          <a:solidFill>
            <a:srgbClr val="eeece1"/>
          </a:solidFill>
          <a:ln w="9360">
            <a:solidFill>
              <a:srgbClr val="7d5fa0"/>
            </a:solidFill>
            <a:round/>
          </a:ln>
          <a:effectLst>
            <a:outerShdw dist="20160" dir="5400000">
              <a:srgbClr val="000000">
                <a:alpha val="38000"/>
              </a:srgbClr>
            </a:outerShdw>
          </a:effectLst>
        </p:spPr>
        <p:txBody>
          <a:bodyPr anchor="ctr">
            <a:normAutofit fontScale="28000"/>
          </a:bodyPr>
          <a:p>
            <a:pPr algn="ctr">
              <a:lnSpc>
                <a:spcPct val="100000"/>
              </a:lnSpc>
            </a:pPr>
            <a:br/>
            <a:r>
              <a:rPr b="1" lang="ru-RU" sz="2000" spc="-1" strike="noStrike">
                <a:solidFill>
                  <a:srgbClr val="000000"/>
                </a:solidFill>
                <a:latin typeface="Calibri"/>
              </a:rPr>
              <a:t>Результат выполнения групп заданий 1 части ЕГЭ по перечню элементов содержания</a:t>
            </a:r>
            <a:br/>
            <a:endParaRPr b="0" lang="ru-RU" sz="2000" spc="-1" strike="noStrike">
              <a:solidFill>
                <a:srgbClr val="000000"/>
              </a:solidFill>
              <a:latin typeface="Calibri"/>
            </a:endParaRPr>
          </a:p>
        </p:txBody>
      </p:sp>
      <p:graphicFrame>
        <p:nvGraphicFramePr>
          <p:cNvPr id="224" name="Table 2"/>
          <p:cNvGraphicFramePr/>
          <p:nvPr/>
        </p:nvGraphicFramePr>
        <p:xfrm>
          <a:off x="179640" y="692640"/>
          <a:ext cx="8784720" cy="5976360"/>
        </p:xfrm>
        <a:graphic>
          <a:graphicData uri="http://schemas.openxmlformats.org/drawingml/2006/table">
            <a:tbl>
              <a:tblPr/>
              <a:tblGrid>
                <a:gridCol w="1728000"/>
                <a:gridCol w="785520"/>
                <a:gridCol w="1596600"/>
                <a:gridCol w="1596600"/>
                <a:gridCol w="1026360"/>
                <a:gridCol w="1025280"/>
                <a:gridCol w="1026360"/>
              </a:tblGrid>
              <a:tr h="442440">
                <a:tc rowSpan="2">
                  <a:txBody>
                    <a:bodyPr lIns="68040" rIns="68040" tIns="0" bIns="0">
                      <a:noAutofit/>
                    </a:bodyPr>
                    <a:p>
                      <a:pPr algn="ctr">
                        <a:lnSpc>
                          <a:spcPct val="100000"/>
                        </a:lnSpc>
                      </a:pPr>
                      <a:r>
                        <a:rPr b="1" lang="ru-RU" sz="1600" spc="-1" strike="noStrike">
                          <a:solidFill>
                            <a:srgbClr val="000000"/>
                          </a:solidFill>
                          <a:latin typeface="Times New Roman"/>
                          <a:ea typeface="Times New Roman"/>
                        </a:rPr>
                        <a:t>Содержательные разделы</a:t>
                      </a:r>
                      <a:endParaRPr b="0" lang="ru-RU" sz="16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rowSpan="2">
                  <a:txBody>
                    <a:bodyPr lIns="68040" rIns="68040" tIns="0" bIns="0">
                      <a:noAutofit/>
                    </a:bodyPr>
                    <a:p>
                      <a:pPr algn="ctr">
                        <a:lnSpc>
                          <a:spcPct val="100000"/>
                        </a:lnSpc>
                      </a:pPr>
                      <a:r>
                        <a:rPr b="1" lang="ru-RU" sz="1600" spc="-1" strike="noStrike">
                          <a:solidFill>
                            <a:srgbClr val="000000"/>
                          </a:solidFill>
                          <a:latin typeface="Times New Roman"/>
                          <a:ea typeface="Times New Roman"/>
                        </a:rPr>
                        <a:t>Год</a:t>
                      </a:r>
                      <a:endParaRPr b="0" lang="ru-RU" sz="16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gridSpan="5">
                  <a:txBody>
                    <a:bodyPr lIns="68040" rIns="68040" tIns="0" bIns="0">
                      <a:noAutofit/>
                    </a:bodyPr>
                    <a:p>
                      <a:pPr algn="ctr">
                        <a:lnSpc>
                          <a:spcPct val="100000"/>
                        </a:lnSpc>
                      </a:pPr>
                      <a:r>
                        <a:rPr b="1" lang="ru-RU" sz="1600" spc="-1" strike="noStrike">
                          <a:solidFill>
                            <a:srgbClr val="000000"/>
                          </a:solidFill>
                          <a:latin typeface="Times New Roman"/>
                          <a:ea typeface="Times New Roman"/>
                        </a:rPr>
                        <a:t>Процент выполнения по региону</a:t>
                      </a:r>
                      <a:endParaRPr b="0" lang="ru-RU" sz="16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r>
              <a:tr h="1107000">
                <a:tc vMerge="1">
                  <a:tcPr marL="90000" marR="90000">
                    <a:solidFill>
                      <a:srgbClr val="729fcf"/>
                    </a:solidFill>
                  </a:tcPr>
                </a:tc>
                <a:tc vMerge="1">
                  <a:tcPr marL="90000" marR="90000">
                    <a:solidFill>
                      <a:srgbClr val="729fcf"/>
                    </a:solidFill>
                  </a:tcPr>
                </a:tc>
                <a:tc>
                  <a:txBody>
                    <a:bodyPr lIns="68040" rIns="68040" tIns="0" bIns="0" anchor="ctr">
                      <a:noAutofit/>
                    </a:bodyPr>
                    <a:p>
                      <a:pPr algn="ctr">
                        <a:lnSpc>
                          <a:spcPct val="100000"/>
                        </a:lnSpc>
                      </a:pPr>
                      <a:r>
                        <a:rPr b="0" lang="ru-RU" sz="1600" spc="-1" strike="noStrike">
                          <a:solidFill>
                            <a:srgbClr val="000000"/>
                          </a:solidFill>
                          <a:latin typeface="Times New Roman"/>
                          <a:ea typeface="Times New Roman"/>
                        </a:rPr>
                        <a:t>средний</a:t>
                      </a:r>
                      <a:endParaRPr b="0" lang="ru-RU" sz="16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a:txBody>
                    <a:bodyPr lIns="68040" rIns="68040" tIns="0" bIns="0" anchor="ctr">
                      <a:noAutofit/>
                    </a:bodyPr>
                    <a:p>
                      <a:pPr algn="ctr">
                        <a:lnSpc>
                          <a:spcPct val="100000"/>
                        </a:lnSpc>
                      </a:pPr>
                      <a:r>
                        <a:rPr b="0" lang="ru-RU" sz="1600" spc="-1" strike="noStrike">
                          <a:solidFill>
                            <a:srgbClr val="000000"/>
                          </a:solidFill>
                          <a:latin typeface="Times New Roman"/>
                          <a:ea typeface="Times New Roman"/>
                        </a:rPr>
                        <a:t>в группе не преодолевших мин. балл</a:t>
                      </a:r>
                      <a:endParaRPr b="0" lang="ru-RU" sz="16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a:txBody>
                    <a:bodyPr lIns="68040" rIns="68040" tIns="0" bIns="0">
                      <a:noAutofit/>
                    </a:bodyPr>
                    <a:p>
                      <a:pPr algn="ctr">
                        <a:lnSpc>
                          <a:spcPct val="100000"/>
                        </a:lnSpc>
                      </a:pPr>
                      <a:r>
                        <a:rPr b="0" lang="ru-RU" sz="1600" spc="-1" strike="noStrike">
                          <a:solidFill>
                            <a:srgbClr val="000000"/>
                          </a:solidFill>
                          <a:latin typeface="Times New Roman"/>
                          <a:ea typeface="Times New Roman"/>
                        </a:rPr>
                        <a:t>в группе от мин.-60 т.б.</a:t>
                      </a:r>
                      <a:endParaRPr b="0" lang="ru-RU" sz="16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a:txBody>
                    <a:bodyPr lIns="68040" rIns="68040" tIns="0" bIns="0">
                      <a:noAutofit/>
                    </a:bodyPr>
                    <a:p>
                      <a:pPr algn="ctr">
                        <a:lnSpc>
                          <a:spcPct val="100000"/>
                        </a:lnSpc>
                      </a:pPr>
                      <a:r>
                        <a:rPr b="0" lang="ru-RU" sz="1600" spc="-1" strike="noStrike">
                          <a:solidFill>
                            <a:srgbClr val="000000"/>
                          </a:solidFill>
                          <a:latin typeface="Times New Roman"/>
                          <a:ea typeface="Times New Roman"/>
                        </a:rPr>
                        <a:t>в группе 61-80 т.б.</a:t>
                      </a:r>
                      <a:endParaRPr b="0" lang="ru-RU" sz="16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a:txBody>
                    <a:bodyPr lIns="68040" rIns="68040" tIns="0" bIns="0">
                      <a:noAutofit/>
                    </a:bodyPr>
                    <a:p>
                      <a:pPr algn="ctr">
                        <a:lnSpc>
                          <a:spcPct val="100000"/>
                        </a:lnSpc>
                      </a:pPr>
                      <a:r>
                        <a:rPr b="0" lang="ru-RU" sz="1600" spc="-1" strike="noStrike">
                          <a:solidFill>
                            <a:srgbClr val="000000"/>
                          </a:solidFill>
                          <a:latin typeface="Times New Roman"/>
                          <a:ea typeface="Times New Roman"/>
                        </a:rPr>
                        <a:t>в группе </a:t>
                      </a:r>
                      <a:endParaRPr b="0" lang="ru-RU" sz="1600" spc="-1" strike="noStrike">
                        <a:latin typeface="Arial"/>
                      </a:endParaRPr>
                    </a:p>
                    <a:p>
                      <a:pPr algn="ctr">
                        <a:lnSpc>
                          <a:spcPct val="100000"/>
                        </a:lnSpc>
                      </a:pPr>
                      <a:r>
                        <a:rPr b="0" lang="ru-RU" sz="1600" spc="-1" strike="noStrike">
                          <a:solidFill>
                            <a:srgbClr val="000000"/>
                          </a:solidFill>
                          <a:latin typeface="Times New Roman"/>
                          <a:ea typeface="Times New Roman"/>
                        </a:rPr>
                        <a:t>81-100 т.б.</a:t>
                      </a:r>
                      <a:endParaRPr b="0" lang="ru-RU" sz="16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r>
              <a:tr h="442440">
                <a:tc rowSpan="2">
                  <a:txBody>
                    <a:bodyPr lIns="68040" rIns="68040" tIns="0" bIns="0">
                      <a:noAutofit/>
                    </a:bodyPr>
                    <a:p>
                      <a:pPr marL="71280" algn="ctr">
                        <a:lnSpc>
                          <a:spcPct val="100000"/>
                        </a:lnSpc>
                      </a:pPr>
                      <a:r>
                        <a:rPr b="1" lang="ru-RU" sz="1600" spc="-1" strike="noStrike">
                          <a:solidFill>
                            <a:srgbClr val="000000"/>
                          </a:solidFill>
                          <a:latin typeface="Times New Roman"/>
                          <a:ea typeface="Times New Roman"/>
                        </a:rPr>
                        <a:t>Человек и общество</a:t>
                      </a:r>
                      <a:endParaRPr b="0" lang="ru-RU" sz="16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oAutofit/>
                    </a:bodyPr>
                    <a:p>
                      <a:pPr algn="ctr">
                        <a:lnSpc>
                          <a:spcPct val="100000"/>
                        </a:lnSpc>
                      </a:pPr>
                      <a:r>
                        <a:rPr b="0" lang="ru-RU" sz="2400" spc="-1" strike="noStrike">
                          <a:solidFill>
                            <a:srgbClr val="000000"/>
                          </a:solidFill>
                          <a:latin typeface="Times New Roman"/>
                          <a:ea typeface="Calibri"/>
                        </a:rPr>
                        <a:t>2021</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72,9</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46,23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71,7</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87,83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95,6</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442440">
                <a:tc vMerge="1">
                  <a:tcPr marL="90000" marR="90000">
                    <a:solidFill>
                      <a:srgbClr val="729fcf"/>
                    </a:solidFill>
                  </a:tcPr>
                </a:tc>
                <a:tc>
                  <a:txBody>
                    <a:bodyPr lIns="68400" rIns="68400" tIns="0" bIns="0">
                      <a:noAutofit/>
                    </a:bodyPr>
                    <a:p>
                      <a:pPr algn="ctr">
                        <a:lnSpc>
                          <a:spcPct val="100000"/>
                        </a:lnSpc>
                      </a:pPr>
                      <a:r>
                        <a:rPr b="1" lang="ru-RU" sz="2400" spc="-1" strike="noStrike">
                          <a:solidFill>
                            <a:srgbClr val="000000"/>
                          </a:solidFill>
                          <a:latin typeface="Times New Roman"/>
                          <a:ea typeface="Calibri"/>
                        </a:rPr>
                        <a:t>2022</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66,3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38,6</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64</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79,7</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89,3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r>
              <a:tr h="442440">
                <a:tc rowSpan="2">
                  <a:txBody>
                    <a:bodyPr lIns="68040" rIns="68040" tIns="0" bIns="0">
                      <a:noAutofit/>
                    </a:bodyPr>
                    <a:p>
                      <a:pPr marL="71280" algn="ctr">
                        <a:lnSpc>
                          <a:spcPct val="100000"/>
                        </a:lnSpc>
                      </a:pPr>
                      <a:r>
                        <a:rPr b="1" lang="ru-RU" sz="1600" spc="-1" strike="noStrike">
                          <a:solidFill>
                            <a:srgbClr val="000000"/>
                          </a:solidFill>
                          <a:latin typeface="Times New Roman"/>
                          <a:ea typeface="Times New Roman"/>
                        </a:rPr>
                        <a:t>Экономика</a:t>
                      </a:r>
                      <a:endParaRPr b="0" lang="ru-RU" sz="16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oAutofit/>
                    </a:bodyPr>
                    <a:p>
                      <a:pPr algn="ctr">
                        <a:lnSpc>
                          <a:spcPct val="100000"/>
                        </a:lnSpc>
                      </a:pPr>
                      <a:r>
                        <a:rPr b="0" lang="ru-RU" sz="2400" spc="-1" strike="noStrike">
                          <a:solidFill>
                            <a:srgbClr val="000000"/>
                          </a:solidFill>
                          <a:latin typeface="Times New Roman"/>
                          <a:ea typeface="Calibri"/>
                        </a:rPr>
                        <a:t>2021</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55,5</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25,05</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51,13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74,78</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88,73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442440">
                <a:tc vMerge="1">
                  <a:tcPr marL="90000" marR="90000">
                    <a:solidFill>
                      <a:srgbClr val="729fcf"/>
                    </a:solidFill>
                  </a:tcPr>
                </a:tc>
                <a:tc>
                  <a:txBody>
                    <a:bodyPr lIns="68400" rIns="68400" tIns="0" bIns="0">
                      <a:noAutofit/>
                    </a:bodyPr>
                    <a:p>
                      <a:pPr algn="ctr">
                        <a:lnSpc>
                          <a:spcPct val="100000"/>
                        </a:lnSpc>
                      </a:pPr>
                      <a:r>
                        <a:rPr b="1" lang="ru-RU" sz="2400" spc="-1" strike="noStrike">
                          <a:solidFill>
                            <a:srgbClr val="000000"/>
                          </a:solidFill>
                          <a:latin typeface="Times New Roman"/>
                          <a:ea typeface="Calibri"/>
                        </a:rPr>
                        <a:t>2022</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68,5</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44,3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63,3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82,6</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94,8</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r>
              <a:tr h="442440">
                <a:tc rowSpan="2">
                  <a:txBody>
                    <a:bodyPr lIns="68040" rIns="68040" tIns="0" bIns="0">
                      <a:noAutofit/>
                    </a:bodyPr>
                    <a:p>
                      <a:pPr marL="71280" algn="ctr">
                        <a:lnSpc>
                          <a:spcPct val="100000"/>
                        </a:lnSpc>
                      </a:pPr>
                      <a:r>
                        <a:rPr b="1" lang="ru-RU" sz="1600" spc="-1" strike="noStrike">
                          <a:solidFill>
                            <a:srgbClr val="000000"/>
                          </a:solidFill>
                          <a:latin typeface="Times New Roman"/>
                          <a:ea typeface="Times New Roman"/>
                        </a:rPr>
                        <a:t>Социальные отношения</a:t>
                      </a:r>
                      <a:endParaRPr b="0" lang="ru-RU" sz="16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oAutofit/>
                    </a:bodyPr>
                    <a:p>
                      <a:pPr algn="ctr">
                        <a:lnSpc>
                          <a:spcPct val="100000"/>
                        </a:lnSpc>
                      </a:pPr>
                      <a:r>
                        <a:rPr b="0" lang="ru-RU" sz="2400" spc="-1" strike="noStrike">
                          <a:solidFill>
                            <a:srgbClr val="000000"/>
                          </a:solidFill>
                          <a:latin typeface="Times New Roman"/>
                          <a:ea typeface="Calibri"/>
                        </a:rPr>
                        <a:t>2021</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84,1</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65,05</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85,15</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93,4</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96,15</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442440">
                <a:tc vMerge="1">
                  <a:tcPr marL="90000" marR="90000">
                    <a:solidFill>
                      <a:srgbClr val="729fcf"/>
                    </a:solidFill>
                  </a:tcPr>
                </a:tc>
                <a:tc>
                  <a:txBody>
                    <a:bodyPr lIns="68400" rIns="68400" tIns="0" bIns="0">
                      <a:noAutofit/>
                    </a:bodyPr>
                    <a:p>
                      <a:pPr algn="ctr">
                        <a:lnSpc>
                          <a:spcPct val="100000"/>
                        </a:lnSpc>
                      </a:pPr>
                      <a:r>
                        <a:rPr b="1" lang="ru-RU" sz="2400" spc="-1" strike="noStrike">
                          <a:solidFill>
                            <a:srgbClr val="000000"/>
                          </a:solidFill>
                          <a:latin typeface="Times New Roman"/>
                          <a:ea typeface="Calibri"/>
                        </a:rPr>
                        <a:t>2022</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71,6</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57,1</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67,6</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80</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92,3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r>
              <a:tr h="442440">
                <a:tc rowSpan="2">
                  <a:txBody>
                    <a:bodyPr lIns="68040" rIns="68040" tIns="0" bIns="0">
                      <a:noAutofit/>
                    </a:bodyPr>
                    <a:p>
                      <a:pPr marL="71280" algn="ctr">
                        <a:lnSpc>
                          <a:spcPct val="100000"/>
                        </a:lnSpc>
                      </a:pPr>
                      <a:r>
                        <a:rPr b="1" lang="ru-RU" sz="1600" spc="-1" strike="noStrike">
                          <a:solidFill>
                            <a:srgbClr val="000000"/>
                          </a:solidFill>
                          <a:latin typeface="Times New Roman"/>
                          <a:ea typeface="Times New Roman"/>
                        </a:rPr>
                        <a:t>Политика</a:t>
                      </a:r>
                      <a:endParaRPr b="0" lang="ru-RU" sz="16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oAutofit/>
                    </a:bodyPr>
                    <a:p>
                      <a:pPr algn="ctr">
                        <a:lnSpc>
                          <a:spcPct val="100000"/>
                        </a:lnSpc>
                      </a:pPr>
                      <a:r>
                        <a:rPr b="0" lang="ru-RU" sz="2400" spc="-1" strike="noStrike">
                          <a:solidFill>
                            <a:srgbClr val="000000"/>
                          </a:solidFill>
                          <a:latin typeface="Times New Roman"/>
                          <a:ea typeface="Calibri"/>
                        </a:rPr>
                        <a:t>2021</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57,13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30,5</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51,23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75,3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91,63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442440">
                <a:tc vMerge="1">
                  <a:tcPr marL="90000" marR="90000">
                    <a:solidFill>
                      <a:srgbClr val="729fcf"/>
                    </a:solidFill>
                  </a:tcPr>
                </a:tc>
                <a:tc>
                  <a:txBody>
                    <a:bodyPr lIns="68400" rIns="68400" tIns="0" bIns="0">
                      <a:noAutofit/>
                    </a:bodyPr>
                    <a:p>
                      <a:pPr algn="ctr">
                        <a:lnSpc>
                          <a:spcPct val="100000"/>
                        </a:lnSpc>
                      </a:pPr>
                      <a:r>
                        <a:rPr b="1" lang="ru-RU" sz="2400" spc="-1" strike="noStrike">
                          <a:solidFill>
                            <a:srgbClr val="000000"/>
                          </a:solidFill>
                          <a:latin typeface="Times New Roman"/>
                          <a:ea typeface="Calibri"/>
                        </a:rPr>
                        <a:t>2022</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53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24</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44,1</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71,3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93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r>
              <a:tr h="442440">
                <a:tc rowSpan="2">
                  <a:txBody>
                    <a:bodyPr lIns="68040" rIns="68040" tIns="0" bIns="0">
                      <a:noAutofit/>
                    </a:bodyPr>
                    <a:p>
                      <a:pPr marL="71280" algn="ctr">
                        <a:lnSpc>
                          <a:spcPct val="100000"/>
                        </a:lnSpc>
                      </a:pPr>
                      <a:r>
                        <a:rPr b="1" lang="ru-RU" sz="1600" spc="-1" strike="noStrike">
                          <a:solidFill>
                            <a:srgbClr val="000000"/>
                          </a:solidFill>
                          <a:latin typeface="Times New Roman"/>
                          <a:ea typeface="Times New Roman"/>
                        </a:rPr>
                        <a:t>Право</a:t>
                      </a:r>
                      <a:endParaRPr b="0" lang="ru-RU" sz="16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oAutofit/>
                    </a:bodyPr>
                    <a:p>
                      <a:pPr algn="ctr">
                        <a:lnSpc>
                          <a:spcPct val="100000"/>
                        </a:lnSpc>
                      </a:pPr>
                      <a:r>
                        <a:rPr b="0" lang="ru-RU" sz="2400" spc="-1" strike="noStrike">
                          <a:solidFill>
                            <a:srgbClr val="000000"/>
                          </a:solidFill>
                          <a:latin typeface="Times New Roman"/>
                          <a:ea typeface="Calibri"/>
                        </a:rPr>
                        <a:t>2021</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60,98</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35,83</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56,48</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77,05</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Calibri"/>
                        </a:rPr>
                        <a:t>91,7</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444960">
                <a:tc vMerge="1">
                  <a:tcPr marL="90000" marR="90000">
                    <a:solidFill>
                      <a:srgbClr val="729fcf"/>
                    </a:solidFill>
                  </a:tcPr>
                </a:tc>
                <a:tc>
                  <a:txBody>
                    <a:bodyPr lIns="68400" rIns="68400" tIns="0" bIns="0">
                      <a:noAutofit/>
                    </a:bodyPr>
                    <a:p>
                      <a:pPr algn="ctr">
                        <a:lnSpc>
                          <a:spcPct val="100000"/>
                        </a:lnSpc>
                      </a:pPr>
                      <a:r>
                        <a:rPr b="1" lang="ru-RU" sz="2400" spc="-1" strike="noStrike">
                          <a:solidFill>
                            <a:srgbClr val="000000"/>
                          </a:solidFill>
                          <a:latin typeface="Times New Roman"/>
                          <a:ea typeface="Calibri"/>
                        </a:rPr>
                        <a:t>2022</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60,7</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36,2</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55,8</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73,5</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400" spc="-1" strike="noStrike">
                          <a:solidFill>
                            <a:srgbClr val="000000"/>
                          </a:solidFill>
                          <a:latin typeface="Times New Roman"/>
                          <a:ea typeface="Calibri"/>
                        </a:rPr>
                        <a:t>90,9</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r>
            </a:tbl>
          </a:graphicData>
        </a:graphic>
      </p:graphicFrame>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TextShape 1"/>
          <p:cNvSpPr txBox="1"/>
          <p:nvPr/>
        </p:nvSpPr>
        <p:spPr>
          <a:xfrm>
            <a:off x="0" y="188640"/>
            <a:ext cx="9143640" cy="647640"/>
          </a:xfrm>
          <a:prstGeom prst="rect">
            <a:avLst/>
          </a:prstGeom>
          <a:solidFill>
            <a:srgbClr val="eeece1"/>
          </a:soli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1800" spc="-1" strike="noStrike">
                <a:solidFill>
                  <a:srgbClr val="000000"/>
                </a:solidFill>
                <a:latin typeface="Calibri"/>
              </a:rPr>
              <a:t>ВЫВОДЫ </a:t>
            </a:r>
            <a:br/>
            <a:r>
              <a:rPr b="1" lang="ru-RU" sz="2000" spc="-1" strike="noStrike">
                <a:solidFill>
                  <a:srgbClr val="000000"/>
                </a:solidFill>
                <a:latin typeface="Calibri"/>
              </a:rPr>
              <a:t>по статистическому анализу выполнения заданий 1 части ЕГЭ</a:t>
            </a:r>
            <a:b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226" name="TextShape 2"/>
          <p:cNvSpPr txBox="1"/>
          <p:nvPr/>
        </p:nvSpPr>
        <p:spPr>
          <a:xfrm>
            <a:off x="0" y="1052640"/>
            <a:ext cx="8964000" cy="5805000"/>
          </a:xfrm>
          <a:prstGeom prst="rect">
            <a:avLst/>
          </a:prstGeom>
          <a:solidFill>
            <a:srgbClr val="f2f2f2"/>
          </a:solidFill>
          <a:ln w="38160">
            <a:solidFill>
              <a:srgbClr val="948a54"/>
            </a:solidFill>
            <a:round/>
          </a:ln>
          <a:effectLst>
            <a:outerShdw dist="20160" dir="5400000">
              <a:srgbClr val="000000">
                <a:alpha val="38000"/>
              </a:srgbClr>
            </a:outerShdw>
          </a:effectLst>
        </p:spPr>
        <p:txBody>
          <a:bodyPr>
            <a:normAutofit fontScale="73000"/>
          </a:bodyPr>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наблюдается снижение качества выполнения содержательного модуля «Человек и общество», не только относительно 2021 года (в среднем по региону), но и относительно 2020 года в </a:t>
            </a:r>
            <a:r>
              <a:rPr b="1" lang="ru-RU" sz="2400" spc="-1" strike="noStrike">
                <a:solidFill>
                  <a:srgbClr val="000000"/>
                </a:solidFill>
                <a:latin typeface="Calibri"/>
              </a:rPr>
              <a:t>1,3,4 тестовых категориях</a:t>
            </a:r>
            <a:r>
              <a:rPr b="0" lang="ru-RU" sz="2400" spc="-1" strike="noStrike">
                <a:solidFill>
                  <a:srgbClr val="000000"/>
                </a:solidFill>
                <a:latin typeface="Calibri"/>
              </a:rPr>
              <a:t>;  </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задания модуля «Экономика» в 2021 году были выполнены слабее, чем в 2020 году, а в 2022 году демонстрируют значительный рост. Повышение качества работы с заданиями модуля есть во всех анализируемых группах участников ЕГЭ;</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стабильный уровень выполнения у заданий по модулю «Социальные отношения», он колеблется в пределах 70-84%, но относительно прежних результатов во всех категориях </a:t>
            </a:r>
            <a:r>
              <a:rPr b="0" i="1" lang="ru-RU" sz="2400" spc="-1" strike="noStrike">
                <a:solidFill>
                  <a:srgbClr val="000000"/>
                </a:solidFill>
                <a:latin typeface="Calibri"/>
              </a:rPr>
              <a:t>задание 8</a:t>
            </a:r>
            <a:r>
              <a:rPr b="0" lang="ru-RU" sz="2400" spc="-1" strike="noStrike">
                <a:solidFill>
                  <a:srgbClr val="000000"/>
                </a:solidFill>
                <a:latin typeface="Calibri"/>
              </a:rPr>
              <a:t> выполнено ниже уровня 2021 и 2020 годов;</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выполнение заданий содержательного модуля «Политика» на протяжении ряда лет остается проблемным – качество выполнения не превышало 57% в 2020 и 2021 годах, в 2022 году оно снизилось как в среднем по региону, так и в </a:t>
            </a:r>
            <a:r>
              <a:rPr b="1" lang="ru-RU" sz="2400" spc="-1" strike="noStrike">
                <a:solidFill>
                  <a:srgbClr val="000000"/>
                </a:solidFill>
                <a:latin typeface="Calibri"/>
              </a:rPr>
              <a:t>1,2,3 анализируемых категориях</a:t>
            </a:r>
            <a:r>
              <a:rPr b="0" lang="ru-RU" sz="2400" spc="-1" strike="noStrike">
                <a:solidFill>
                  <a:srgbClr val="000000"/>
                </a:solidFill>
                <a:latin typeface="Calibri"/>
              </a:rPr>
              <a:t> относительно 2021 года. В </a:t>
            </a:r>
            <a:r>
              <a:rPr b="1" lang="ru-RU" sz="2400" spc="-1" strike="noStrike">
                <a:solidFill>
                  <a:srgbClr val="000000"/>
                </a:solidFill>
                <a:latin typeface="Calibri"/>
              </a:rPr>
              <a:t>4 группе участников</a:t>
            </a:r>
            <a:r>
              <a:rPr b="0" lang="ru-RU" sz="2400" spc="-1" strike="noStrike">
                <a:solidFill>
                  <a:srgbClr val="000000"/>
                </a:solidFill>
                <a:latin typeface="Calibri"/>
              </a:rPr>
              <a:t> качество выполнения выше уровня 2021 года, но ниже, чем в 2020 году; </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в выполнении заданий модуля «Право» сохраняется уровень выполнения 2020-2021 гг., есть незначительный прогресс в качестве выполнения среди участников </a:t>
            </a:r>
            <a:r>
              <a:rPr b="1" lang="ru-RU" sz="2400" spc="-1" strike="noStrike">
                <a:solidFill>
                  <a:srgbClr val="000000"/>
                </a:solidFill>
                <a:latin typeface="Calibri"/>
              </a:rPr>
              <a:t>1 тестовой категории</a:t>
            </a:r>
            <a:r>
              <a:rPr b="0" lang="ru-RU" sz="2400" spc="-1" strike="noStrike">
                <a:solidFill>
                  <a:srgbClr val="000000"/>
                </a:solidFill>
                <a:latin typeface="Calibri"/>
              </a:rPr>
              <a:t>.</a:t>
            </a:r>
            <a:endParaRPr b="0" lang="ru-RU"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extShape 1"/>
          <p:cNvSpPr txBox="1"/>
          <p:nvPr/>
        </p:nvSpPr>
        <p:spPr>
          <a:xfrm>
            <a:off x="179640" y="188640"/>
            <a:ext cx="8784720" cy="1228680"/>
          </a:xfrm>
          <a:prstGeom prst="rect">
            <a:avLst/>
          </a:prstGeom>
          <a:gradFill rotWithShape="0">
            <a:gsLst>
              <a:gs pos="0">
                <a:srgbClr val="bfd4fe"/>
              </a:gs>
              <a:gs pos="100000">
                <a:srgbClr val="e5efff"/>
              </a:gs>
            </a:gsLst>
            <a:lin ang="16200000"/>
          </a:gradFill>
          <a:ln w="9360">
            <a:solidFill>
              <a:srgbClr val="4a7ebb"/>
            </a:solidFill>
            <a:round/>
          </a:ln>
          <a:effectLst>
            <a:outerShdw dist="20160" dir="5400000">
              <a:srgbClr val="000000">
                <a:alpha val="38000"/>
              </a:srgbClr>
            </a:outerShdw>
          </a:effectLst>
        </p:spPr>
        <p:txBody>
          <a:bodyPr anchor="ctr">
            <a:noAutofit/>
          </a:bodyPr>
          <a:p>
            <a:pPr algn="ctr">
              <a:lnSpc>
                <a:spcPct val="100000"/>
              </a:lnSpc>
            </a:pPr>
            <a:br/>
            <a:r>
              <a:rPr b="1" lang="ru-RU" sz="3600" spc="-1" strike="noStrike">
                <a:solidFill>
                  <a:srgbClr val="002060"/>
                </a:solidFill>
                <a:latin typeface="Times New Roman"/>
                <a:ea typeface="Calibri"/>
              </a:rPr>
              <a:t>Количество участников ЕГЭ по обществознанию за 3 года</a:t>
            </a:r>
            <a:br/>
            <a:endParaRPr b="0" lang="ru-RU" sz="3600" spc="-1" strike="noStrike">
              <a:solidFill>
                <a:srgbClr val="000000"/>
              </a:solidFill>
              <a:latin typeface="Calibri"/>
            </a:endParaRPr>
          </a:p>
        </p:txBody>
      </p:sp>
      <p:graphicFrame>
        <p:nvGraphicFramePr>
          <p:cNvPr id="175" name="Table 2"/>
          <p:cNvGraphicFramePr/>
          <p:nvPr/>
        </p:nvGraphicFramePr>
        <p:xfrm>
          <a:off x="179640" y="1700640"/>
          <a:ext cx="8784720" cy="4982760"/>
        </p:xfrm>
        <a:graphic>
          <a:graphicData uri="http://schemas.openxmlformats.org/drawingml/2006/table">
            <a:tbl>
              <a:tblPr/>
              <a:tblGrid>
                <a:gridCol w="1224000"/>
                <a:gridCol w="1584000"/>
                <a:gridCol w="1152000"/>
                <a:gridCol w="1772280"/>
                <a:gridCol w="1433520"/>
                <a:gridCol w="1618920"/>
              </a:tblGrid>
              <a:tr h="640800">
                <a:tc gridSpan="2">
                  <a:txBody>
                    <a:bodyPr lIns="66960" rIns="66960" tIns="0" bIns="0">
                      <a:noAutofit/>
                    </a:bodyPr>
                    <a:p>
                      <a:pPr algn="ctr">
                        <a:lnSpc>
                          <a:spcPct val="100000"/>
                        </a:lnSpc>
                      </a:pPr>
                      <a:r>
                        <a:rPr b="1" lang="ru-RU" sz="2800" spc="-1" strike="noStrike">
                          <a:solidFill>
                            <a:srgbClr val="000000"/>
                          </a:solidFill>
                          <a:latin typeface="Times New Roman"/>
                          <a:ea typeface="Calibri"/>
                        </a:rPr>
                        <a:t>2020</a:t>
                      </a:r>
                      <a:endParaRPr b="0" lang="ru-RU" sz="2800" spc="-1" strike="noStrike">
                        <a:latin typeface="Arial"/>
                      </a:endParaRPr>
                    </a:p>
                  </a:txBody>
                  <a:tcPr marL="66960" marR="6696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hMerge="1">
                  <a:tcPr marL="90000" marR="90000">
                    <a:solidFill>
                      <a:srgbClr val="729fcf"/>
                    </a:solidFill>
                  </a:tcPr>
                </a:tc>
                <a:tc gridSpan="2">
                  <a:txBody>
                    <a:bodyPr lIns="66960" rIns="66960" tIns="0" bIns="0">
                      <a:noAutofit/>
                    </a:bodyPr>
                    <a:p>
                      <a:pPr algn="ctr">
                        <a:lnSpc>
                          <a:spcPct val="100000"/>
                        </a:lnSpc>
                      </a:pPr>
                      <a:r>
                        <a:rPr b="1" lang="ru-RU" sz="2800" spc="-1" strike="noStrike">
                          <a:solidFill>
                            <a:srgbClr val="000000"/>
                          </a:solidFill>
                          <a:latin typeface="Times New Roman"/>
                          <a:ea typeface="Calibri"/>
                        </a:rPr>
                        <a:t>2021</a:t>
                      </a:r>
                      <a:endParaRPr b="0" lang="ru-RU" sz="2800" spc="-1" strike="noStrike">
                        <a:latin typeface="Arial"/>
                      </a:endParaRPr>
                    </a:p>
                  </a:txBody>
                  <a:tcPr marL="66960" marR="6696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hMerge="1">
                  <a:tcPr marL="90000" marR="90000">
                    <a:solidFill>
                      <a:srgbClr val="729fcf"/>
                    </a:solidFill>
                  </a:tcPr>
                </a:tc>
                <a:tc gridSpan="2">
                  <a:txBody>
                    <a:bodyPr lIns="66960" rIns="66960" tIns="0" bIns="0">
                      <a:noAutofit/>
                    </a:bodyPr>
                    <a:p>
                      <a:pPr algn="ctr">
                        <a:lnSpc>
                          <a:spcPct val="100000"/>
                        </a:lnSpc>
                      </a:pPr>
                      <a:r>
                        <a:rPr b="1" lang="ru-RU" sz="2800" spc="-1" strike="noStrike">
                          <a:solidFill>
                            <a:srgbClr val="000000"/>
                          </a:solidFill>
                          <a:latin typeface="Times New Roman"/>
                          <a:ea typeface="Calibri"/>
                        </a:rPr>
                        <a:t>2022</a:t>
                      </a:r>
                      <a:endParaRPr b="0" lang="ru-RU" sz="2800" spc="-1" strike="noStrike">
                        <a:latin typeface="Arial"/>
                      </a:endParaRPr>
                    </a:p>
                  </a:txBody>
                  <a:tcPr marL="66960" marR="6696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hMerge="1">
                  <a:tcPr marL="90000" marR="90000">
                    <a:solidFill>
                      <a:srgbClr val="729fcf"/>
                    </a:solidFill>
                  </a:tcPr>
                </a:tc>
              </a:tr>
              <a:tr h="3124080">
                <a:tc>
                  <a:txBody>
                    <a:bodyPr lIns="66960" rIns="66960" tIns="0" bIns="0" anchor="ctr">
                      <a:noAutofit/>
                    </a:bodyPr>
                    <a:p>
                      <a:pPr algn="ctr">
                        <a:lnSpc>
                          <a:spcPct val="100000"/>
                        </a:lnSpc>
                      </a:pPr>
                      <a:r>
                        <a:rPr b="1" lang="ru-RU" sz="2000" spc="-1" strike="noStrike">
                          <a:solidFill>
                            <a:srgbClr val="000000"/>
                          </a:solidFill>
                          <a:latin typeface="Times New Roman"/>
                          <a:ea typeface="Calibri"/>
                        </a:rPr>
                        <a:t>чел.</a:t>
                      </a:r>
                      <a:endParaRPr b="0" lang="ru-RU" sz="2000" spc="-1" strike="noStrike">
                        <a:latin typeface="Arial"/>
                      </a:endParaRPr>
                    </a:p>
                  </a:txBody>
                  <a:tcPr marL="66960" marR="6696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960" rIns="66960" tIns="0" bIns="0" anchor="ctr">
                      <a:noAutofit/>
                    </a:bodyPr>
                    <a:p>
                      <a:pPr algn="ctr">
                        <a:lnSpc>
                          <a:spcPct val="100000"/>
                        </a:lnSpc>
                      </a:pPr>
                      <a:r>
                        <a:rPr b="1" lang="ru-RU" sz="2000" spc="-1" strike="noStrike">
                          <a:solidFill>
                            <a:srgbClr val="000000"/>
                          </a:solidFill>
                          <a:latin typeface="Times New Roman"/>
                          <a:ea typeface="Calibri"/>
                        </a:rPr>
                        <a:t>% от общего числа участников</a:t>
                      </a:r>
                      <a:endParaRPr b="0" lang="ru-RU" sz="2000" spc="-1" strike="noStrike">
                        <a:latin typeface="Arial"/>
                      </a:endParaRPr>
                    </a:p>
                  </a:txBody>
                  <a:tcPr marL="66960" marR="6696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960" rIns="66960" tIns="0" bIns="0" anchor="ctr">
                      <a:noAutofit/>
                    </a:bodyPr>
                    <a:p>
                      <a:pPr algn="ctr">
                        <a:lnSpc>
                          <a:spcPct val="100000"/>
                        </a:lnSpc>
                      </a:pPr>
                      <a:r>
                        <a:rPr b="1" lang="ru-RU" sz="2000" spc="-1" strike="noStrike">
                          <a:solidFill>
                            <a:srgbClr val="000000"/>
                          </a:solidFill>
                          <a:latin typeface="Times New Roman"/>
                          <a:ea typeface="Calibri"/>
                        </a:rPr>
                        <a:t>чел.</a:t>
                      </a:r>
                      <a:endParaRPr b="0" lang="ru-RU" sz="2000" spc="-1" strike="noStrike">
                        <a:latin typeface="Arial"/>
                      </a:endParaRPr>
                    </a:p>
                  </a:txBody>
                  <a:tcPr marL="66960" marR="6696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960" rIns="66960" tIns="0" bIns="0" anchor="ctr">
                      <a:noAutofit/>
                    </a:bodyPr>
                    <a:p>
                      <a:pPr algn="ctr">
                        <a:lnSpc>
                          <a:spcPct val="100000"/>
                        </a:lnSpc>
                      </a:pPr>
                      <a:r>
                        <a:rPr b="1" lang="ru-RU" sz="2000" spc="-1" strike="noStrike">
                          <a:solidFill>
                            <a:srgbClr val="000000"/>
                          </a:solidFill>
                          <a:latin typeface="Times New Roman"/>
                          <a:ea typeface="Calibri"/>
                        </a:rPr>
                        <a:t>% от общего числа участников</a:t>
                      </a:r>
                      <a:endParaRPr b="0" lang="ru-RU" sz="2000" spc="-1" strike="noStrike">
                        <a:latin typeface="Arial"/>
                      </a:endParaRPr>
                    </a:p>
                  </a:txBody>
                  <a:tcPr marL="66960" marR="6696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960" rIns="66960" tIns="0" bIns="0" anchor="ctr">
                      <a:noAutofit/>
                    </a:bodyPr>
                    <a:p>
                      <a:pPr algn="ctr">
                        <a:lnSpc>
                          <a:spcPct val="100000"/>
                        </a:lnSpc>
                      </a:pPr>
                      <a:r>
                        <a:rPr b="1" lang="ru-RU" sz="2000" spc="-1" strike="noStrike">
                          <a:solidFill>
                            <a:srgbClr val="000000"/>
                          </a:solidFill>
                          <a:latin typeface="Times New Roman"/>
                          <a:ea typeface="Calibri"/>
                        </a:rPr>
                        <a:t>чел.</a:t>
                      </a:r>
                      <a:endParaRPr b="0" lang="ru-RU" sz="2000" spc="-1" strike="noStrike">
                        <a:latin typeface="Arial"/>
                      </a:endParaRPr>
                    </a:p>
                  </a:txBody>
                  <a:tcPr marL="66960" marR="6696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6960" rIns="66960" tIns="0" bIns="0" anchor="ctr">
                      <a:noAutofit/>
                    </a:bodyPr>
                    <a:p>
                      <a:pPr algn="ctr">
                        <a:lnSpc>
                          <a:spcPct val="100000"/>
                        </a:lnSpc>
                      </a:pPr>
                      <a:r>
                        <a:rPr b="1" lang="ru-RU" sz="2000" spc="-1" strike="noStrike">
                          <a:solidFill>
                            <a:srgbClr val="000000"/>
                          </a:solidFill>
                          <a:latin typeface="Times New Roman"/>
                          <a:ea typeface="Calibri"/>
                        </a:rPr>
                        <a:t>% от общего числа участников</a:t>
                      </a:r>
                      <a:endParaRPr b="0" lang="ru-RU" sz="2000" spc="-1" strike="noStrike">
                        <a:latin typeface="Arial"/>
                      </a:endParaRPr>
                    </a:p>
                  </a:txBody>
                  <a:tcPr marL="66960" marR="6696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r>
              <a:tr h="1217880">
                <a:tc>
                  <a:txBody>
                    <a:bodyPr lIns="68400" rIns="68400" tIns="0" bIns="0" anchor="ctr">
                      <a:noAutofit/>
                    </a:bodyPr>
                    <a:p>
                      <a:pPr algn="ctr">
                        <a:lnSpc>
                          <a:spcPct val="100000"/>
                        </a:lnSpc>
                      </a:pPr>
                      <a:r>
                        <a:rPr b="1" lang="ru-RU" sz="2800" spc="-1" strike="noStrike">
                          <a:solidFill>
                            <a:srgbClr val="000000"/>
                          </a:solidFill>
                          <a:latin typeface="Times New Roman"/>
                          <a:ea typeface="Calibri"/>
                        </a:rPr>
                        <a:t>2890</a:t>
                      </a: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8400" rIns="68400" tIns="0" bIns="0" anchor="ctr">
                      <a:noAutofit/>
                    </a:bodyPr>
                    <a:p>
                      <a:pPr algn="ctr">
                        <a:lnSpc>
                          <a:spcPct val="100000"/>
                        </a:lnSpc>
                      </a:pPr>
                      <a:r>
                        <a:rPr b="1" lang="ru-RU" sz="2800" spc="-1" strike="noStrike">
                          <a:solidFill>
                            <a:srgbClr val="000000"/>
                          </a:solidFill>
                          <a:latin typeface="Times New Roman"/>
                          <a:ea typeface="Calibri"/>
                        </a:rPr>
                        <a:t>39,3</a:t>
                      </a: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8400" rIns="68400" tIns="0" bIns="0" anchor="ctr">
                      <a:noAutofit/>
                    </a:bodyPr>
                    <a:p>
                      <a:pPr algn="ctr">
                        <a:lnSpc>
                          <a:spcPct val="100000"/>
                        </a:lnSpc>
                      </a:pPr>
                      <a:r>
                        <a:rPr b="1" lang="ru-RU" sz="2800" spc="-1" strike="noStrike">
                          <a:solidFill>
                            <a:srgbClr val="000000"/>
                          </a:solidFill>
                          <a:latin typeface="Times New Roman"/>
                          <a:ea typeface="Calibri"/>
                        </a:rPr>
                        <a:t>3101</a:t>
                      </a: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8400" rIns="68400" tIns="0" bIns="0" anchor="ctr">
                      <a:noAutofit/>
                    </a:bodyPr>
                    <a:p>
                      <a:pPr algn="ctr">
                        <a:lnSpc>
                          <a:spcPct val="100000"/>
                        </a:lnSpc>
                      </a:pPr>
                      <a:r>
                        <a:rPr b="1" lang="ru-RU" sz="2800" spc="-1" strike="noStrike">
                          <a:solidFill>
                            <a:srgbClr val="000000"/>
                          </a:solidFill>
                          <a:latin typeface="Times New Roman"/>
                          <a:ea typeface="Calibri"/>
                        </a:rPr>
                        <a:t>40,6</a:t>
                      </a: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8400" rIns="68400" tIns="0" bIns="0" anchor="ctr">
                      <a:noAutofit/>
                    </a:bodyPr>
                    <a:p>
                      <a:pPr algn="ctr">
                        <a:lnSpc>
                          <a:spcPct val="100000"/>
                        </a:lnSpc>
                      </a:pPr>
                      <a:r>
                        <a:rPr b="1" lang="ru-RU" sz="2800" spc="-1" strike="noStrike">
                          <a:solidFill>
                            <a:srgbClr val="000000"/>
                          </a:solidFill>
                          <a:latin typeface="Times New Roman"/>
                          <a:ea typeface="Calibri"/>
                        </a:rPr>
                        <a:t>3077</a:t>
                      </a: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c>
                  <a:txBody>
                    <a:bodyPr lIns="68400" rIns="68400" tIns="0" bIns="0" anchor="ctr">
                      <a:noAutofit/>
                    </a:bodyPr>
                    <a:p>
                      <a:pPr algn="ctr">
                        <a:lnSpc>
                          <a:spcPct val="100000"/>
                        </a:lnSpc>
                      </a:pPr>
                      <a:r>
                        <a:rPr b="1" lang="ru-RU" sz="2800" spc="-1" strike="noStrike">
                          <a:solidFill>
                            <a:srgbClr val="000000"/>
                          </a:solidFill>
                          <a:latin typeface="Times New Roman"/>
                          <a:ea typeface="Calibri"/>
                        </a:rPr>
                        <a:t>28,3</a:t>
                      </a: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beef4"/>
                    </a:solidFill>
                  </a:tcPr>
                </a:tc>
              </a:tr>
            </a:tbl>
          </a:graphicData>
        </a:graphic>
      </p:graphicFrame>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TextShape 1"/>
          <p:cNvSpPr txBox="1"/>
          <p:nvPr/>
        </p:nvSpPr>
        <p:spPr>
          <a:xfrm>
            <a:off x="179640" y="188640"/>
            <a:ext cx="8784720" cy="791640"/>
          </a:xfrm>
          <a:prstGeom prst="rect">
            <a:avLst/>
          </a:prstGeom>
          <a:solidFill>
            <a:srgbClr val="eeece1"/>
          </a:soli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000" spc="-1" strike="noStrike">
                <a:solidFill>
                  <a:srgbClr val="000000"/>
                </a:solidFill>
                <a:latin typeface="Calibri"/>
              </a:rPr>
              <a:t>Результат выполнения групп заданий </a:t>
            </a:r>
            <a:br/>
            <a:r>
              <a:rPr b="1" lang="ru-RU" sz="2000" spc="-1" strike="noStrike">
                <a:solidFill>
                  <a:srgbClr val="000000"/>
                </a:solidFill>
                <a:latin typeface="Calibri"/>
              </a:rPr>
              <a:t>по блокам требований к уровню подготовки</a:t>
            </a:r>
            <a:br/>
            <a:r>
              <a:rPr b="1" lang="ru-RU" sz="2800" spc="-1" strike="noStrike">
                <a:solidFill>
                  <a:srgbClr val="000000"/>
                </a:solidFill>
                <a:latin typeface="Calibri"/>
              </a:rPr>
              <a:t> </a:t>
            </a:r>
            <a:br/>
            <a:endParaRPr b="0" lang="ru-RU" sz="2800" spc="-1" strike="noStrike">
              <a:solidFill>
                <a:srgbClr val="000000"/>
              </a:solidFill>
              <a:latin typeface="Calibri"/>
            </a:endParaRPr>
          </a:p>
        </p:txBody>
      </p:sp>
      <p:graphicFrame>
        <p:nvGraphicFramePr>
          <p:cNvPr id="228" name="Table 2"/>
          <p:cNvGraphicFramePr/>
          <p:nvPr/>
        </p:nvGraphicFramePr>
        <p:xfrm>
          <a:off x="179640" y="1052640"/>
          <a:ext cx="8784720" cy="4916160"/>
        </p:xfrm>
        <a:graphic>
          <a:graphicData uri="http://schemas.openxmlformats.org/drawingml/2006/table">
            <a:tbl>
              <a:tblPr/>
              <a:tblGrid>
                <a:gridCol w="1488960"/>
                <a:gridCol w="1030680"/>
                <a:gridCol w="1224000"/>
                <a:gridCol w="1624680"/>
                <a:gridCol w="1220400"/>
                <a:gridCol w="1097280"/>
                <a:gridCol w="1098720"/>
              </a:tblGrid>
              <a:tr h="299520">
                <a:tc rowSpan="2">
                  <a:txBody>
                    <a:bodyPr lIns="68040" rIns="68040" tIns="0" bIns="0">
                      <a:noAutofit/>
                    </a:bodyPr>
                    <a:p>
                      <a:pPr algn="ctr">
                        <a:lnSpc>
                          <a:spcPct val="100000"/>
                        </a:lnSpc>
                      </a:pPr>
                      <a:r>
                        <a:rPr b="1" lang="ru-RU" sz="1800" spc="-1" strike="noStrike">
                          <a:solidFill>
                            <a:srgbClr val="000000"/>
                          </a:solidFill>
                          <a:latin typeface="Times New Roman"/>
                          <a:ea typeface="Times New Roman"/>
                        </a:rPr>
                        <a:t>Код требования к уровню подготовки</a:t>
                      </a:r>
                      <a:endParaRPr b="0" lang="ru-RU" sz="18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rowSpan="2">
                  <a:txBody>
                    <a:bodyPr lIns="68040" rIns="68040" tIns="0" bIns="0">
                      <a:noAutofit/>
                    </a:bodyPr>
                    <a:p>
                      <a:pPr algn="ctr">
                        <a:lnSpc>
                          <a:spcPct val="100000"/>
                        </a:lnSpc>
                      </a:pPr>
                      <a:r>
                        <a:rPr b="1" lang="ru-RU" sz="1800" spc="-1" strike="noStrike">
                          <a:solidFill>
                            <a:srgbClr val="000000"/>
                          </a:solidFill>
                          <a:latin typeface="Times New Roman"/>
                          <a:ea typeface="Times New Roman"/>
                        </a:rPr>
                        <a:t>Год</a:t>
                      </a:r>
                      <a:endParaRPr b="0" lang="ru-RU" sz="18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gridSpan="5">
                  <a:txBody>
                    <a:bodyPr lIns="68040" rIns="68040" tIns="0" bIns="0">
                      <a:noAutofit/>
                    </a:bodyPr>
                    <a:p>
                      <a:pPr algn="ctr">
                        <a:lnSpc>
                          <a:spcPct val="100000"/>
                        </a:lnSpc>
                      </a:pPr>
                      <a:r>
                        <a:rPr b="1" lang="ru-RU" sz="1800" spc="-1" strike="noStrike">
                          <a:solidFill>
                            <a:srgbClr val="000000"/>
                          </a:solidFill>
                          <a:latin typeface="Times New Roman"/>
                          <a:ea typeface="Times New Roman"/>
                        </a:rPr>
                        <a:t>Процент выполнения по региону</a:t>
                      </a:r>
                      <a:endParaRPr b="0" lang="ru-RU" sz="18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r>
              <a:tr h="1012680">
                <a:tc vMerge="1">
                  <a:tcPr marL="90000" marR="90000">
                    <a:solidFill>
                      <a:srgbClr val="729fcf"/>
                    </a:solidFill>
                  </a:tcPr>
                </a:tc>
                <a:tc vMerge="1">
                  <a:tcPr marL="90000" marR="90000">
                    <a:solidFill>
                      <a:srgbClr val="729fcf"/>
                    </a:solidFill>
                  </a:tcPr>
                </a:tc>
                <a:tc>
                  <a:txBody>
                    <a:bodyPr lIns="68040" rIns="68040" tIns="0" bIns="0">
                      <a:noAutofit/>
                    </a:bodyPr>
                    <a:p>
                      <a:pPr algn="ctr">
                        <a:lnSpc>
                          <a:spcPct val="100000"/>
                        </a:lnSpc>
                      </a:pPr>
                      <a:r>
                        <a:rPr b="1" lang="ru-RU" sz="1800" spc="-1" strike="noStrike">
                          <a:solidFill>
                            <a:srgbClr val="000000"/>
                          </a:solidFill>
                          <a:latin typeface="Times New Roman"/>
                          <a:ea typeface="Times New Roman"/>
                        </a:rPr>
                        <a:t>средний</a:t>
                      </a:r>
                      <a:endParaRPr b="0" lang="ru-RU" sz="18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a:txBody>
                    <a:bodyPr lIns="68040" rIns="68040" tIns="0" bIns="0">
                      <a:noAutofit/>
                    </a:bodyPr>
                    <a:p>
                      <a:pPr algn="ctr">
                        <a:lnSpc>
                          <a:spcPct val="100000"/>
                        </a:lnSpc>
                      </a:pPr>
                      <a:r>
                        <a:rPr b="1" lang="ru-RU" sz="1800" spc="-1" strike="noStrike">
                          <a:solidFill>
                            <a:srgbClr val="000000"/>
                          </a:solidFill>
                          <a:latin typeface="Times New Roman"/>
                          <a:ea typeface="Times New Roman"/>
                        </a:rPr>
                        <a:t>в группе не преодолевших мин. балл</a:t>
                      </a:r>
                      <a:endParaRPr b="0" lang="ru-RU" sz="18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a:txBody>
                    <a:bodyPr lIns="68040" rIns="68040" tIns="0" bIns="0">
                      <a:noAutofit/>
                    </a:bodyPr>
                    <a:p>
                      <a:pPr algn="ctr">
                        <a:lnSpc>
                          <a:spcPct val="100000"/>
                        </a:lnSpc>
                      </a:pPr>
                      <a:r>
                        <a:rPr b="1" lang="ru-RU" sz="1800" spc="-1" strike="noStrike">
                          <a:solidFill>
                            <a:srgbClr val="000000"/>
                          </a:solidFill>
                          <a:latin typeface="Times New Roman"/>
                          <a:ea typeface="Calibri"/>
                        </a:rPr>
                        <a:t>в группе от мин. до 60 т.б.</a:t>
                      </a:r>
                      <a:endParaRPr b="0" lang="ru-RU" sz="18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a:txBody>
                    <a:bodyPr lIns="68040" rIns="68040" tIns="0" bIns="0">
                      <a:noAutofit/>
                    </a:bodyPr>
                    <a:p>
                      <a:pPr algn="ctr">
                        <a:lnSpc>
                          <a:spcPct val="100000"/>
                        </a:lnSpc>
                      </a:pPr>
                      <a:r>
                        <a:rPr b="1" lang="ru-RU" sz="1800" spc="-1" strike="noStrike">
                          <a:solidFill>
                            <a:srgbClr val="000000"/>
                          </a:solidFill>
                          <a:latin typeface="Times New Roman"/>
                          <a:ea typeface="Times New Roman"/>
                        </a:rPr>
                        <a:t>в группе </a:t>
                      </a:r>
                      <a:endParaRPr b="0" lang="ru-RU" sz="1800" spc="-1" strike="noStrike">
                        <a:latin typeface="Arial"/>
                      </a:endParaRPr>
                    </a:p>
                    <a:p>
                      <a:pPr algn="ctr">
                        <a:lnSpc>
                          <a:spcPct val="100000"/>
                        </a:lnSpc>
                      </a:pPr>
                      <a:r>
                        <a:rPr b="1" lang="ru-RU" sz="1800" spc="-1" strike="noStrike">
                          <a:solidFill>
                            <a:srgbClr val="000000"/>
                          </a:solidFill>
                          <a:latin typeface="Times New Roman"/>
                          <a:ea typeface="Times New Roman"/>
                        </a:rPr>
                        <a:t>61-80 т.б.</a:t>
                      </a:r>
                      <a:endParaRPr b="0" lang="ru-RU" sz="18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c>
                  <a:txBody>
                    <a:bodyPr lIns="68040" rIns="68040" tIns="0" bIns="0">
                      <a:noAutofit/>
                    </a:bodyPr>
                    <a:p>
                      <a:pPr algn="ctr">
                        <a:lnSpc>
                          <a:spcPct val="100000"/>
                        </a:lnSpc>
                      </a:pPr>
                      <a:r>
                        <a:rPr b="1" lang="ru-RU" sz="1800" spc="-1" strike="noStrike">
                          <a:solidFill>
                            <a:srgbClr val="000000"/>
                          </a:solidFill>
                          <a:latin typeface="Times New Roman"/>
                          <a:ea typeface="Times New Roman"/>
                        </a:rPr>
                        <a:t>в группе </a:t>
                      </a:r>
                      <a:endParaRPr b="0" lang="ru-RU" sz="1800" spc="-1" strike="noStrike">
                        <a:latin typeface="Arial"/>
                      </a:endParaRPr>
                    </a:p>
                    <a:p>
                      <a:pPr algn="ctr">
                        <a:lnSpc>
                          <a:spcPct val="100000"/>
                        </a:lnSpc>
                      </a:pPr>
                      <a:r>
                        <a:rPr b="1" lang="ru-RU" sz="1800" spc="-1" strike="noStrike">
                          <a:solidFill>
                            <a:srgbClr val="000000"/>
                          </a:solidFill>
                          <a:latin typeface="Times New Roman"/>
                          <a:ea typeface="Times New Roman"/>
                        </a:rPr>
                        <a:t>81-100 т.б.</a:t>
                      </a:r>
                      <a:endParaRPr b="0" lang="ru-RU" sz="1800" spc="-1" strike="noStrike">
                        <a:latin typeface="Arial"/>
                      </a:endParaRPr>
                    </a:p>
                  </a:txBody>
                  <a:tcPr marL="68040" marR="68040">
                    <a:lnL w="12240">
                      <a:solidFill>
                        <a:srgbClr val="000000"/>
                      </a:solidFill>
                    </a:lnL>
                    <a:lnR w="12240">
                      <a:solidFill>
                        <a:srgbClr val="000000"/>
                      </a:solidFill>
                    </a:lnR>
                    <a:lnT w="12240">
                      <a:solidFill>
                        <a:srgbClr val="000000"/>
                      </a:solidFill>
                    </a:lnT>
                    <a:lnB w="12240">
                      <a:solidFill>
                        <a:srgbClr val="000000"/>
                      </a:solidFill>
                    </a:lnB>
                    <a:noFill/>
                  </a:tcPr>
                </a:tc>
              </a:tr>
              <a:tr h="342720">
                <a:tc rowSpan="2">
                  <a:txBody>
                    <a:bodyPr lIns="68400" rIns="68400" tIns="0" bIns="0">
                      <a:noAutofit/>
                    </a:bodyPr>
                    <a:p>
                      <a:pPr algn="ctr">
                        <a:lnSpc>
                          <a:spcPct val="100000"/>
                        </a:lnSpc>
                      </a:pPr>
                      <a:r>
                        <a:rPr b="0" lang="ru-RU" sz="1800" spc="-1" strike="noStrike">
                          <a:solidFill>
                            <a:srgbClr val="000000"/>
                          </a:solidFill>
                          <a:latin typeface="Times New Roman"/>
                          <a:ea typeface="Calibri"/>
                        </a:rPr>
                        <a:t>1 (2020-2021 гг.)</a:t>
                      </a:r>
                      <a:endParaRPr b="0" lang="ru-RU" sz="1800" spc="-1" strike="noStrike">
                        <a:latin typeface="Arial"/>
                      </a:endParaRPr>
                    </a:p>
                    <a:p>
                      <a:pPr algn="ctr">
                        <a:lnSpc>
                          <a:spcPct val="100000"/>
                        </a:lnSpc>
                      </a:pPr>
                      <a:r>
                        <a:rPr b="1" lang="ru-RU" sz="1800" spc="-1" strike="noStrike">
                          <a:solidFill>
                            <a:srgbClr val="000000"/>
                          </a:solidFill>
                          <a:latin typeface="Times New Roman"/>
                          <a:ea typeface="Calibri"/>
                        </a:rPr>
                        <a:t>Позиция кодификатора 1.1. –1.8.</a:t>
                      </a:r>
                      <a:endParaRPr b="0" lang="ru-RU" sz="1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oAutofit/>
                    </a:bodyPr>
                    <a:p>
                      <a:pPr algn="ctr">
                        <a:lnSpc>
                          <a:spcPct val="100000"/>
                        </a:lnSpc>
                      </a:pPr>
                      <a:r>
                        <a:rPr b="0" lang="ru-RU" sz="2000" spc="-1" strike="noStrike">
                          <a:solidFill>
                            <a:srgbClr val="000000"/>
                          </a:solidFill>
                          <a:latin typeface="Times New Roman"/>
                          <a:ea typeface="Calibri"/>
                        </a:rPr>
                        <a:t>2021</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74,60</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46,3</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73,4</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90,77</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97,5</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865440">
                <a:tc vMerge="1">
                  <a:tcPr marL="90000" marR="90000">
                    <a:solidFill>
                      <a:srgbClr val="729fcf"/>
                    </a:solidFill>
                  </a:tcPr>
                </a:tc>
                <a:tc>
                  <a:txBody>
                    <a:bodyPr lIns="68400" rIns="68400" tIns="0" bIns="0">
                      <a:noAutofit/>
                    </a:bodyPr>
                    <a:p>
                      <a:pPr algn="ctr">
                        <a:lnSpc>
                          <a:spcPct val="100000"/>
                        </a:lnSpc>
                      </a:pPr>
                      <a:r>
                        <a:rPr b="1" lang="ru-RU" sz="2000" spc="-1" strike="noStrike">
                          <a:solidFill>
                            <a:srgbClr val="000000"/>
                          </a:solidFill>
                          <a:latin typeface="Times New Roman"/>
                          <a:ea typeface="Calibri"/>
                        </a:rPr>
                        <a:t>2022</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60,6</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22,9</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55,1</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81</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95,3</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r>
              <a:tr h="299520">
                <a:tc rowSpan="2">
                  <a:txBody>
                    <a:bodyPr lIns="68400" rIns="68400" tIns="0" bIns="0">
                      <a:noAutofit/>
                    </a:bodyPr>
                    <a:p>
                      <a:pPr algn="ctr">
                        <a:lnSpc>
                          <a:spcPct val="100000"/>
                        </a:lnSpc>
                      </a:pPr>
                      <a:r>
                        <a:rPr b="1" lang="ru-RU" sz="1800" spc="-1" strike="noStrike">
                          <a:solidFill>
                            <a:srgbClr val="000000"/>
                          </a:solidFill>
                          <a:latin typeface="Times New Roman"/>
                          <a:ea typeface="Calibri"/>
                        </a:rPr>
                        <a:t>2.1 </a:t>
                      </a:r>
                      <a:endParaRPr b="0" lang="ru-RU" sz="1800" spc="-1" strike="noStrike">
                        <a:latin typeface="Arial"/>
                      </a:endParaRPr>
                    </a:p>
                  </a:txBody>
                  <a:tcPr marL="68400" marR="68400">
                    <a:lnR w="12240">
                      <a:solidFill>
                        <a:srgbClr val="000000"/>
                      </a:solidFill>
                    </a:lnR>
                    <a:lnT w="12240">
                      <a:solidFill>
                        <a:srgbClr val="000000"/>
                      </a:solidFill>
                    </a:lnT>
                    <a:noFill/>
                  </a:tcPr>
                </a:tc>
                <a:tc>
                  <a:txBody>
                    <a:bodyPr lIns="68400" rIns="68400" tIns="0" bIns="0">
                      <a:noAutofit/>
                    </a:bodyPr>
                    <a:p>
                      <a:pPr algn="ctr">
                        <a:lnSpc>
                          <a:spcPct val="100000"/>
                        </a:lnSpc>
                      </a:pPr>
                      <a:r>
                        <a:rPr b="0" lang="ru-RU" sz="2000" spc="-1" strike="noStrike">
                          <a:solidFill>
                            <a:srgbClr val="000000"/>
                          </a:solidFill>
                          <a:latin typeface="Times New Roman"/>
                          <a:ea typeface="Calibri"/>
                        </a:rPr>
                        <a:t>2021</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62,58</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39,33</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59,7</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76,23</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88,57</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299520">
                <a:tc vMerge="1">
                  <a:tcPr marL="90000" marR="90000">
                    <a:solidFill>
                      <a:srgbClr val="729fcf"/>
                    </a:solidFill>
                  </a:tcPr>
                </a:tc>
                <a:tc>
                  <a:txBody>
                    <a:bodyPr lIns="68400" rIns="68400" tIns="0" bIns="0">
                      <a:noAutofit/>
                    </a:bodyPr>
                    <a:p>
                      <a:pPr algn="ctr">
                        <a:lnSpc>
                          <a:spcPct val="100000"/>
                        </a:lnSpc>
                      </a:pPr>
                      <a:r>
                        <a:rPr b="1" lang="ru-RU" sz="2000" spc="-1" strike="noStrike">
                          <a:solidFill>
                            <a:srgbClr val="000000"/>
                          </a:solidFill>
                          <a:latin typeface="Times New Roman"/>
                          <a:ea typeface="Calibri"/>
                        </a:rPr>
                        <a:t>2022</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64,5</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 </a:t>
                      </a:r>
                      <a:r>
                        <a:rPr b="1" lang="ru-RU" sz="2000" spc="-1" strike="noStrike">
                          <a:solidFill>
                            <a:srgbClr val="000000"/>
                          </a:solidFill>
                          <a:latin typeface="Times New Roman"/>
                          <a:ea typeface="Calibri"/>
                        </a:rPr>
                        <a:t>43,4</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 </a:t>
                      </a:r>
                      <a:r>
                        <a:rPr b="1" lang="ru-RU" sz="2000" spc="-1" strike="noStrike">
                          <a:solidFill>
                            <a:srgbClr val="000000"/>
                          </a:solidFill>
                          <a:latin typeface="Times New Roman"/>
                          <a:ea typeface="Calibri"/>
                        </a:rPr>
                        <a:t>60,4</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 </a:t>
                      </a:r>
                      <a:r>
                        <a:rPr b="1" lang="ru-RU" sz="2000" spc="-1" strike="noStrike">
                          <a:solidFill>
                            <a:srgbClr val="000000"/>
                          </a:solidFill>
                          <a:latin typeface="Times New Roman"/>
                          <a:ea typeface="Calibri"/>
                        </a:rPr>
                        <a:t>75,8</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89,5</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r>
              <a:tr h="299520">
                <a:tc rowSpan="2">
                  <a:txBody>
                    <a:bodyPr lIns="68400" rIns="68400" tIns="0" bIns="0">
                      <a:noAutofit/>
                    </a:bodyPr>
                    <a:p>
                      <a:pPr algn="ctr">
                        <a:lnSpc>
                          <a:spcPct val="100000"/>
                        </a:lnSpc>
                      </a:pPr>
                      <a:r>
                        <a:rPr b="1" lang="ru-RU" sz="1800" spc="-1" strike="noStrike">
                          <a:solidFill>
                            <a:srgbClr val="000000"/>
                          </a:solidFill>
                          <a:latin typeface="Times New Roman"/>
                          <a:ea typeface="Calibri"/>
                        </a:rPr>
                        <a:t>2.2</a:t>
                      </a:r>
                      <a:endParaRPr b="0" lang="ru-RU" sz="1800" spc="-1" strike="noStrike">
                        <a:latin typeface="Arial"/>
                      </a:endParaRPr>
                    </a:p>
                  </a:txBody>
                  <a:tcPr marL="68400" marR="68400">
                    <a:lnL w="12240">
                      <a:solidFill>
                        <a:srgbClr val="000000"/>
                      </a:solidFill>
                    </a:lnL>
                    <a:lnR w="12240">
                      <a:solidFill>
                        <a:srgbClr val="000000"/>
                      </a:solidFill>
                    </a:lnR>
                    <a:lnB w="12240">
                      <a:solidFill>
                        <a:srgbClr val="000000"/>
                      </a:solidFill>
                    </a:lnB>
                    <a:noFill/>
                  </a:tcPr>
                </a:tc>
                <a:tc>
                  <a:txBody>
                    <a:bodyPr lIns="68400" rIns="68400" tIns="0" bIns="0">
                      <a:noAutofit/>
                    </a:bodyPr>
                    <a:p>
                      <a:pPr algn="ctr">
                        <a:lnSpc>
                          <a:spcPct val="100000"/>
                        </a:lnSpc>
                      </a:pPr>
                      <a:r>
                        <a:rPr b="0" lang="ru-RU" sz="2000" spc="-1" strike="noStrike">
                          <a:solidFill>
                            <a:srgbClr val="000000"/>
                          </a:solidFill>
                          <a:latin typeface="Times New Roman"/>
                          <a:ea typeface="Calibri"/>
                        </a:rPr>
                        <a:t>2021</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63,55</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31,28</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59,33</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84,25</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96,23</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299520">
                <a:tc vMerge="1">
                  <a:tcPr marL="90000" marR="90000">
                    <a:solidFill>
                      <a:srgbClr val="729fcf"/>
                    </a:solidFill>
                  </a:tcPr>
                </a:tc>
                <a:tc>
                  <a:txBody>
                    <a:bodyPr lIns="68400" rIns="68400" tIns="0" bIns="0">
                      <a:noAutofit/>
                    </a:bodyPr>
                    <a:p>
                      <a:pPr algn="ctr">
                        <a:lnSpc>
                          <a:spcPct val="100000"/>
                        </a:lnSpc>
                      </a:pPr>
                      <a:r>
                        <a:rPr b="1" lang="ru-RU" sz="2000" spc="-1" strike="noStrike">
                          <a:solidFill>
                            <a:srgbClr val="000000"/>
                          </a:solidFill>
                          <a:latin typeface="Times New Roman"/>
                          <a:ea typeface="Calibri"/>
                        </a:rPr>
                        <a:t>2022</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 </a:t>
                      </a:r>
                      <a:r>
                        <a:rPr b="1" lang="ru-RU" sz="2000" spc="-1" strike="noStrike">
                          <a:solidFill>
                            <a:srgbClr val="000000"/>
                          </a:solidFill>
                          <a:latin typeface="Times New Roman"/>
                          <a:ea typeface="Calibri"/>
                        </a:rPr>
                        <a:t>56,6</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  </a:t>
                      </a:r>
                      <a:r>
                        <a:rPr b="1" lang="ru-RU" sz="2000" spc="-1" strike="noStrike">
                          <a:solidFill>
                            <a:srgbClr val="000000"/>
                          </a:solidFill>
                          <a:latin typeface="Times New Roman"/>
                          <a:ea typeface="Calibri"/>
                        </a:rPr>
                        <a:t>22,6</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49</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 </a:t>
                      </a:r>
                      <a:r>
                        <a:rPr b="1" lang="ru-RU" sz="2000" spc="-1" strike="noStrike">
                          <a:solidFill>
                            <a:srgbClr val="000000"/>
                          </a:solidFill>
                          <a:latin typeface="Times New Roman"/>
                          <a:ea typeface="Calibri"/>
                        </a:rPr>
                        <a:t>76,1</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 </a:t>
                      </a:r>
                      <a:r>
                        <a:rPr b="1" lang="ru-RU" sz="2000" spc="-1" strike="noStrike">
                          <a:solidFill>
                            <a:srgbClr val="000000"/>
                          </a:solidFill>
                          <a:latin typeface="Times New Roman"/>
                          <a:ea typeface="Calibri"/>
                        </a:rPr>
                        <a:t>96,4</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r>
              <a:tr h="299520">
                <a:tc rowSpan="2">
                  <a:txBody>
                    <a:bodyPr lIns="68400" rIns="68400" tIns="0" bIns="0">
                      <a:noAutofit/>
                    </a:bodyPr>
                    <a:p>
                      <a:pPr algn="ctr">
                        <a:lnSpc>
                          <a:spcPct val="100000"/>
                        </a:lnSpc>
                      </a:pPr>
                      <a:r>
                        <a:rPr b="1" lang="ru-RU" sz="1800" spc="-1" strike="noStrike">
                          <a:solidFill>
                            <a:srgbClr val="000000"/>
                          </a:solidFill>
                          <a:latin typeface="Times New Roman"/>
                          <a:ea typeface="Calibri"/>
                        </a:rPr>
                        <a:t>2.5</a:t>
                      </a:r>
                      <a:endParaRPr b="0" lang="ru-RU" sz="1800" spc="-1" strike="noStrike">
                        <a:latin typeface="Arial"/>
                      </a:endParaRPr>
                    </a:p>
                  </a:txBody>
                  <a:tcPr marL="68400" marR="68400">
                    <a:lnR w="12240">
                      <a:solidFill>
                        <a:srgbClr val="000000"/>
                      </a:solidFill>
                    </a:lnR>
                    <a:lnT w="12240">
                      <a:solidFill>
                        <a:srgbClr val="000000"/>
                      </a:solidFill>
                    </a:lnT>
                    <a:lnB w="12240">
                      <a:solidFill>
                        <a:srgbClr val="000000"/>
                      </a:solidFill>
                    </a:lnB>
                    <a:noFill/>
                  </a:tcPr>
                </a:tc>
                <a:tc>
                  <a:txBody>
                    <a:bodyPr lIns="68400" rIns="68400" tIns="0" bIns="0">
                      <a:noAutofit/>
                    </a:bodyPr>
                    <a:p>
                      <a:pPr algn="ctr">
                        <a:lnSpc>
                          <a:spcPct val="100000"/>
                        </a:lnSpc>
                      </a:pPr>
                      <a:r>
                        <a:rPr b="0" lang="ru-RU" sz="2000" spc="-1" strike="noStrike">
                          <a:solidFill>
                            <a:srgbClr val="000000"/>
                          </a:solidFill>
                          <a:latin typeface="Times New Roman"/>
                          <a:ea typeface="Calibri"/>
                        </a:rPr>
                        <a:t>2021</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79,15</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56,1</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78,6</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92,45</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96,25</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299520">
                <a:tc vMerge="1">
                  <a:tcPr marL="90000" marR="90000">
                    <a:solidFill>
                      <a:srgbClr val="729fcf"/>
                    </a:solidFill>
                  </a:tcPr>
                </a:tc>
                <a:tc>
                  <a:txBody>
                    <a:bodyPr lIns="68400" rIns="68400" tIns="0" bIns="0">
                      <a:noAutofit/>
                    </a:bodyPr>
                    <a:p>
                      <a:pPr algn="ctr">
                        <a:lnSpc>
                          <a:spcPct val="100000"/>
                        </a:lnSpc>
                      </a:pPr>
                      <a:r>
                        <a:rPr b="1" lang="ru-RU" sz="2000" spc="-1" strike="noStrike">
                          <a:solidFill>
                            <a:srgbClr val="000000"/>
                          </a:solidFill>
                          <a:latin typeface="Times New Roman"/>
                          <a:ea typeface="Calibri"/>
                        </a:rPr>
                        <a:t>2022</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91,8</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79,9</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93</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95,8</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97,1</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r>
              <a:tr h="299520">
                <a:tc rowSpan="2">
                  <a:txBody>
                    <a:bodyPr lIns="68400" rIns="68400" tIns="0" bIns="0">
                      <a:noAutofit/>
                    </a:bodyPr>
                    <a:p>
                      <a:pPr algn="ctr">
                        <a:lnSpc>
                          <a:spcPct val="100000"/>
                        </a:lnSpc>
                      </a:pPr>
                      <a:r>
                        <a:rPr b="1" lang="ru-RU" sz="1800" spc="-1" strike="noStrike">
                          <a:solidFill>
                            <a:srgbClr val="000000"/>
                          </a:solidFill>
                          <a:latin typeface="Calibri"/>
                        </a:rPr>
                        <a:t>2.9</a:t>
                      </a:r>
                      <a:endParaRPr b="0" lang="ru-RU" sz="1800" spc="-1" strike="noStrike">
                        <a:latin typeface="Arial"/>
                      </a:endParaRPr>
                    </a:p>
                  </a:txBody>
                  <a:tcPr marL="68400" marR="68400">
                    <a:lnR w="12240">
                      <a:solidFill>
                        <a:srgbClr val="000000"/>
                      </a:solidFill>
                    </a:lnR>
                    <a:lnT w="12240">
                      <a:solidFill>
                        <a:srgbClr val="000000"/>
                      </a:solidFill>
                    </a:lnT>
                    <a:noFill/>
                  </a:tcPr>
                </a:tc>
                <a:tc>
                  <a:txBody>
                    <a:bodyPr lIns="68400" rIns="68400" tIns="0" bIns="0">
                      <a:noAutofit/>
                    </a:bodyPr>
                    <a:p>
                      <a:pPr algn="ctr">
                        <a:lnSpc>
                          <a:spcPct val="100000"/>
                        </a:lnSpc>
                      </a:pPr>
                      <a:r>
                        <a:rPr b="0" lang="ru-RU" sz="2000" spc="-1" strike="noStrike">
                          <a:solidFill>
                            <a:srgbClr val="000000"/>
                          </a:solidFill>
                          <a:latin typeface="Times New Roman"/>
                          <a:ea typeface="Calibri"/>
                        </a:rPr>
                        <a:t>2021</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59,05</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32,63</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54,2</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76,05</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noAutofit/>
                    </a:bodyPr>
                    <a:p>
                      <a:pPr algn="ctr">
                        <a:lnSpc>
                          <a:spcPct val="100000"/>
                        </a:lnSpc>
                      </a:pPr>
                      <a:r>
                        <a:rPr b="0" lang="ru-RU" sz="2000" spc="-1" strike="noStrike">
                          <a:solidFill>
                            <a:srgbClr val="000000"/>
                          </a:solidFill>
                          <a:latin typeface="Times New Roman"/>
                          <a:ea typeface="Calibri"/>
                        </a:rPr>
                        <a:t>91,73</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299160">
                <a:tc vMerge="1">
                  <a:tcPr marL="90000" marR="90000">
                    <a:solidFill>
                      <a:srgbClr val="729fcf"/>
                    </a:solidFill>
                  </a:tcPr>
                </a:tc>
                <a:tc>
                  <a:txBody>
                    <a:bodyPr lIns="68400" rIns="68400" tIns="0" bIns="0">
                      <a:noAutofit/>
                    </a:bodyPr>
                    <a:p>
                      <a:pPr algn="ctr">
                        <a:lnSpc>
                          <a:spcPct val="100000"/>
                        </a:lnSpc>
                      </a:pPr>
                      <a:r>
                        <a:rPr b="1" lang="ru-RU" sz="2000" spc="-1" strike="noStrike">
                          <a:solidFill>
                            <a:srgbClr val="000000"/>
                          </a:solidFill>
                          <a:latin typeface="Times New Roman"/>
                          <a:ea typeface="Calibri"/>
                        </a:rPr>
                        <a:t>2022</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66,2</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43</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61,8</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 </a:t>
                      </a:r>
                      <a:r>
                        <a:rPr b="1" lang="ru-RU" sz="2000" spc="-1" strike="noStrike">
                          <a:solidFill>
                            <a:srgbClr val="000000"/>
                          </a:solidFill>
                          <a:latin typeface="Times New Roman"/>
                          <a:ea typeface="Calibri"/>
                        </a:rPr>
                        <a:t>78,9</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68400" rIns="68400" tIns="0" bIns="0" anchor="ctr">
                      <a:noAutofit/>
                    </a:bodyPr>
                    <a:p>
                      <a:pPr algn="ctr">
                        <a:lnSpc>
                          <a:spcPct val="100000"/>
                        </a:lnSpc>
                      </a:pPr>
                      <a:r>
                        <a:rPr b="1" lang="ru-RU" sz="2000" spc="-1" strike="noStrike">
                          <a:solidFill>
                            <a:srgbClr val="000000"/>
                          </a:solidFill>
                          <a:latin typeface="Times New Roman"/>
                          <a:ea typeface="Calibri"/>
                        </a:rPr>
                        <a:t>91,1</a:t>
                      </a:r>
                      <a:endParaRPr b="0" lang="ru-RU" sz="20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r>
            </a:tbl>
          </a:graphicData>
        </a:graphic>
      </p:graphicFrame>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TextShape 1"/>
          <p:cNvSpPr txBox="1"/>
          <p:nvPr/>
        </p:nvSpPr>
        <p:spPr>
          <a:xfrm>
            <a:off x="0" y="0"/>
            <a:ext cx="9143640" cy="692280"/>
          </a:xfrm>
          <a:prstGeom prst="rect">
            <a:avLst/>
          </a:prstGeom>
          <a:solidFill>
            <a:srgbClr val="eeece1"/>
          </a:soli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1800" spc="-1" strike="noStrike">
                <a:solidFill>
                  <a:srgbClr val="000000"/>
                </a:solidFill>
                <a:latin typeface="Calibri"/>
              </a:rPr>
              <a:t>ВЫВОДЫ </a:t>
            </a:r>
            <a:br/>
            <a:r>
              <a:rPr b="1" lang="ru-RU" sz="2000" spc="-1" strike="noStrike">
                <a:solidFill>
                  <a:srgbClr val="000000"/>
                </a:solidFill>
                <a:latin typeface="Calibri"/>
              </a:rPr>
              <a:t>по статистическому анализу выполнения заданий 1 части ЕГЭ</a:t>
            </a:r>
            <a:b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230" name="TextShape 2"/>
          <p:cNvSpPr txBox="1"/>
          <p:nvPr/>
        </p:nvSpPr>
        <p:spPr>
          <a:xfrm>
            <a:off x="0" y="764640"/>
            <a:ext cx="9143640" cy="6093000"/>
          </a:xfrm>
          <a:prstGeom prst="rect">
            <a:avLst/>
          </a:prstGeom>
          <a:solidFill>
            <a:srgbClr val="f2f2f2"/>
          </a:solidFill>
          <a:ln w="38160">
            <a:solidFill>
              <a:srgbClr val="948a54"/>
            </a:solidFill>
            <a:round/>
          </a:ln>
          <a:effectLst>
            <a:outerShdw dist="20160" dir="5400000">
              <a:srgbClr val="000000">
                <a:alpha val="38000"/>
              </a:srgbClr>
            </a:outerShdw>
          </a:effectLst>
        </p:spPr>
        <p:txBody>
          <a:bodyPr>
            <a:normAutofit fontScale="49000"/>
          </a:bodyPr>
          <a:p>
            <a:pPr algn="just">
              <a:lnSpc>
                <a:spcPct val="100000"/>
              </a:lnSpc>
              <a:spcBef>
                <a:spcPts val="479"/>
              </a:spcBef>
            </a:pPr>
            <a:r>
              <a:rPr b="0" lang="ru-RU" sz="2400" spc="-1" strike="noStrike">
                <a:solidFill>
                  <a:srgbClr val="000000"/>
                </a:solidFill>
                <a:latin typeface="Calibri"/>
              </a:rPr>
              <a:t> </a:t>
            </a:r>
            <a:r>
              <a:rPr b="0" lang="ru-RU" sz="2400" spc="-1" strike="noStrike">
                <a:solidFill>
                  <a:srgbClr val="000000"/>
                </a:solidFill>
                <a:latin typeface="Calibri"/>
              </a:rPr>
              <a:t>	</a:t>
            </a:r>
            <a:r>
              <a:rPr b="0" lang="ru-RU" sz="2300" spc="-1" strike="noStrike">
                <a:solidFill>
                  <a:srgbClr val="000000"/>
                </a:solidFill>
                <a:latin typeface="Calibri"/>
              </a:rPr>
              <a:t>При анализе  выполнения групп заданий </a:t>
            </a:r>
            <a:r>
              <a:rPr b="0" lang="ru-RU" sz="2300" spc="-1" strike="noStrike" u="sng">
                <a:solidFill>
                  <a:srgbClr val="000000"/>
                </a:solidFill>
                <a:uFillTx/>
                <a:latin typeface="Calibri"/>
              </a:rPr>
              <a:t>по блокам требований </a:t>
            </a:r>
            <a:r>
              <a:rPr b="0" lang="ru-RU" sz="2300" spc="-1" strike="noStrike">
                <a:solidFill>
                  <a:srgbClr val="000000"/>
                </a:solidFill>
                <a:latin typeface="Calibri"/>
              </a:rPr>
              <a:t>к уровню подготовки в </a:t>
            </a:r>
            <a:r>
              <a:rPr b="1" lang="ru-RU" sz="2300" spc="-1" strike="noStrike">
                <a:solidFill>
                  <a:srgbClr val="000000"/>
                </a:solidFill>
                <a:latin typeface="Calibri"/>
              </a:rPr>
              <a:t>1 части</a:t>
            </a:r>
            <a:r>
              <a:rPr b="0" lang="ru-RU" sz="2300" spc="-1" strike="noStrike">
                <a:solidFill>
                  <a:srgbClr val="000000"/>
                </a:solidFill>
                <a:latin typeface="Calibri"/>
              </a:rPr>
              <a:t> работы ЕГЭ по обществознания можно отметить:</a:t>
            </a:r>
            <a:endParaRPr b="0" lang="ru-RU" sz="2300" spc="-1" strike="noStrike">
              <a:solidFill>
                <a:srgbClr val="000000"/>
              </a:solidFill>
              <a:latin typeface="Calibri"/>
            </a:endParaRPr>
          </a:p>
          <a:p>
            <a:pPr marL="343080" indent="-342720" algn="just">
              <a:lnSpc>
                <a:spcPct val="100000"/>
              </a:lnSpc>
              <a:spcBef>
                <a:spcPts val="459"/>
              </a:spcBef>
              <a:buClr>
                <a:srgbClr val="000000"/>
              </a:buClr>
              <a:buFont typeface="Arial"/>
              <a:buChar char="•"/>
            </a:pPr>
            <a:r>
              <a:rPr b="0" lang="ru-RU" sz="2300" spc="-1" strike="noStrike">
                <a:solidFill>
                  <a:srgbClr val="000000"/>
                </a:solidFill>
                <a:latin typeface="Calibri"/>
              </a:rPr>
              <a:t>значительное снижение качества работы с заданиями </a:t>
            </a:r>
            <a:r>
              <a:rPr b="1" lang="ru-RU" sz="2300" spc="-1" strike="noStrike">
                <a:solidFill>
                  <a:srgbClr val="000000"/>
                </a:solidFill>
                <a:latin typeface="Calibri"/>
              </a:rPr>
              <a:t>позиции</a:t>
            </a:r>
            <a:r>
              <a:rPr b="0" lang="ru-RU" sz="2300" spc="-1" strike="noStrike">
                <a:solidFill>
                  <a:srgbClr val="000000"/>
                </a:solidFill>
                <a:latin typeface="Calibri"/>
              </a:rPr>
              <a:t> </a:t>
            </a:r>
            <a:r>
              <a:rPr b="1" lang="ru-RU" sz="2300" spc="-1" strike="noStrike">
                <a:solidFill>
                  <a:srgbClr val="000000"/>
                </a:solidFill>
                <a:latin typeface="Calibri"/>
              </a:rPr>
              <a:t>кодификатора 1.1</a:t>
            </a:r>
            <a:r>
              <a:rPr b="0" lang="ru-RU" sz="2300" spc="-1" strike="noStrike">
                <a:solidFill>
                  <a:srgbClr val="000000"/>
                </a:solidFill>
                <a:latin typeface="Calibri"/>
              </a:rPr>
              <a:t>. – </a:t>
            </a:r>
            <a:r>
              <a:rPr b="1" lang="ru-RU" sz="2300" spc="-1" strike="noStrike">
                <a:solidFill>
                  <a:srgbClr val="000000"/>
                </a:solidFill>
                <a:latin typeface="Calibri"/>
              </a:rPr>
              <a:t>1.8</a:t>
            </a:r>
            <a:r>
              <a:rPr b="0" lang="ru-RU" sz="2300" spc="-1" strike="noStrike">
                <a:solidFill>
                  <a:srgbClr val="000000"/>
                </a:solidFill>
                <a:latin typeface="Calibri"/>
              </a:rPr>
              <a:t>. проверяющего сформированность знаний об обществе как целостной развивающейся системе в единстве и взаимодействии его основных сфер и институтов (соотнесение видовых понятий с родовыми); </a:t>
            </a:r>
            <a:endParaRPr b="0" lang="ru-RU" sz="2300" spc="-1" strike="noStrike">
              <a:solidFill>
                <a:srgbClr val="000000"/>
              </a:solidFill>
              <a:latin typeface="Calibri"/>
            </a:endParaRPr>
          </a:p>
          <a:p>
            <a:pPr marL="343080" indent="-342720" algn="just">
              <a:lnSpc>
                <a:spcPct val="100000"/>
              </a:lnSpc>
              <a:spcBef>
                <a:spcPts val="459"/>
              </a:spcBef>
              <a:buClr>
                <a:srgbClr val="000000"/>
              </a:buClr>
              <a:buFont typeface="Arial"/>
              <a:buChar char="•"/>
            </a:pPr>
            <a:r>
              <a:rPr b="0" lang="ru-RU" sz="2300" spc="-1" strike="noStrike">
                <a:solidFill>
                  <a:srgbClr val="000000"/>
                </a:solidFill>
                <a:latin typeface="Calibri"/>
              </a:rPr>
              <a:t>в работе с заданиями </a:t>
            </a:r>
            <a:r>
              <a:rPr b="1" lang="ru-RU" sz="2300" spc="-1" strike="noStrike">
                <a:solidFill>
                  <a:srgbClr val="000000"/>
                </a:solidFill>
                <a:latin typeface="Calibri"/>
              </a:rPr>
              <a:t>позиция</a:t>
            </a:r>
            <a:r>
              <a:rPr b="0" lang="ru-RU" sz="2300" spc="-1" strike="noStrike">
                <a:solidFill>
                  <a:srgbClr val="000000"/>
                </a:solidFill>
                <a:latin typeface="Calibri"/>
              </a:rPr>
              <a:t> </a:t>
            </a:r>
            <a:r>
              <a:rPr b="1" lang="ru-RU" sz="2300" spc="-1" strike="noStrike">
                <a:solidFill>
                  <a:srgbClr val="000000"/>
                </a:solidFill>
                <a:latin typeface="Calibri"/>
              </a:rPr>
              <a:t>кодификатора 2.1</a:t>
            </a:r>
            <a:r>
              <a:rPr b="0" lang="ru-RU" sz="2300" spc="-1" strike="noStrike">
                <a:solidFill>
                  <a:srgbClr val="000000"/>
                </a:solidFill>
                <a:latin typeface="Calibri"/>
              </a:rPr>
              <a:t>. - владение базовым понятийным аппаратом социальных наук (проверяется в форме выбора верных признаков\характеристик\суждений о функциях\примеров) небольшой рост качества отмечается у участников ЕГЭ </a:t>
            </a:r>
            <a:r>
              <a:rPr b="1" lang="ru-RU" sz="2300" spc="-1" strike="noStrike">
                <a:solidFill>
                  <a:srgbClr val="000000"/>
                </a:solidFill>
                <a:latin typeface="Calibri"/>
              </a:rPr>
              <a:t>1 и 2 тестовых категорий</a:t>
            </a:r>
            <a:r>
              <a:rPr b="0" lang="ru-RU" sz="2300" spc="-1" strike="noStrike">
                <a:solidFill>
                  <a:srgbClr val="000000"/>
                </a:solidFill>
                <a:latin typeface="Calibri"/>
              </a:rPr>
              <a:t> и за счет этого – в среднем по области. Выполнение заданий участниками </a:t>
            </a:r>
            <a:r>
              <a:rPr b="1" lang="ru-RU" sz="2300" spc="-1" strike="noStrike">
                <a:solidFill>
                  <a:srgbClr val="000000"/>
                </a:solidFill>
                <a:latin typeface="Calibri"/>
              </a:rPr>
              <a:t>3 и 4</a:t>
            </a:r>
            <a:r>
              <a:rPr b="0" lang="ru-RU" sz="2300" spc="-1" strike="noStrike">
                <a:solidFill>
                  <a:srgbClr val="000000"/>
                </a:solidFill>
                <a:latin typeface="Calibri"/>
              </a:rPr>
              <a:t> </a:t>
            </a:r>
            <a:r>
              <a:rPr b="1" lang="ru-RU" sz="2300" spc="-1" strike="noStrike">
                <a:solidFill>
                  <a:srgbClr val="000000"/>
                </a:solidFill>
                <a:latin typeface="Calibri"/>
              </a:rPr>
              <a:t>групп</a:t>
            </a:r>
            <a:r>
              <a:rPr b="0" lang="ru-RU" sz="2300" spc="-1" strike="noStrike">
                <a:solidFill>
                  <a:srgbClr val="000000"/>
                </a:solidFill>
                <a:latin typeface="Calibri"/>
              </a:rPr>
              <a:t> остается на уровне 2020-2021 гг.;</a:t>
            </a:r>
            <a:endParaRPr b="0" lang="ru-RU" sz="2300" spc="-1" strike="noStrike">
              <a:solidFill>
                <a:srgbClr val="000000"/>
              </a:solidFill>
              <a:latin typeface="Calibri"/>
            </a:endParaRPr>
          </a:p>
          <a:p>
            <a:pPr marL="343080" indent="-342720" algn="just">
              <a:lnSpc>
                <a:spcPct val="100000"/>
              </a:lnSpc>
              <a:spcBef>
                <a:spcPts val="459"/>
              </a:spcBef>
              <a:buClr>
                <a:srgbClr val="000000"/>
              </a:buClr>
              <a:buFont typeface="Arial"/>
              <a:buChar char="•"/>
            </a:pPr>
            <a:r>
              <a:rPr b="0" lang="ru-RU" sz="2300" spc="-1" strike="noStrike">
                <a:solidFill>
                  <a:srgbClr val="000000"/>
                </a:solidFill>
                <a:latin typeface="Calibri"/>
              </a:rPr>
              <a:t>позиция </a:t>
            </a:r>
            <a:r>
              <a:rPr b="1" lang="ru-RU" sz="2300" spc="-1" strike="noStrike">
                <a:solidFill>
                  <a:srgbClr val="000000"/>
                </a:solidFill>
                <a:latin typeface="Calibri"/>
              </a:rPr>
              <a:t>кодификатора 2.2</a:t>
            </a:r>
            <a:r>
              <a:rPr b="0" lang="ru-RU" sz="2300" spc="-1" strike="noStrike">
                <a:solidFill>
                  <a:srgbClr val="000000"/>
                </a:solidFill>
                <a:latin typeface="Calibri"/>
              </a:rPr>
              <a:t>, все задания которого относятся к базовому уровню сложности, демонстрировало медленный, но стабильный рост на протяжении 2019-2021 гг. Задания проверяют владение базовым понятийным аппаратом социальных наук (проверяется в форме установления соответствия между социальными объектами и их признаками\характеристиками\ суждениями о функциях\ примерами). Показательна негативная разница в выполнении между двумя блоками заданий: </a:t>
            </a:r>
            <a:r>
              <a:rPr b="1" lang="ru-RU" sz="2300" spc="-1" strike="noStrike">
                <a:solidFill>
                  <a:srgbClr val="000000"/>
                </a:solidFill>
                <a:latin typeface="Calibri"/>
              </a:rPr>
              <a:t>позиции</a:t>
            </a:r>
            <a:r>
              <a:rPr b="0" lang="ru-RU" sz="2300" spc="-1" strike="noStrike">
                <a:solidFill>
                  <a:srgbClr val="000000"/>
                </a:solidFill>
                <a:latin typeface="Calibri"/>
              </a:rPr>
              <a:t> </a:t>
            </a:r>
            <a:r>
              <a:rPr b="1" lang="ru-RU" sz="2300" spc="-1" strike="noStrike">
                <a:solidFill>
                  <a:srgbClr val="000000"/>
                </a:solidFill>
                <a:latin typeface="Calibri"/>
              </a:rPr>
              <a:t>кодификатора 2.1 </a:t>
            </a:r>
            <a:r>
              <a:rPr b="0" lang="ru-RU" sz="2300" spc="-1" strike="noStrike">
                <a:solidFill>
                  <a:srgbClr val="000000"/>
                </a:solidFill>
                <a:latin typeface="Calibri"/>
              </a:rPr>
              <a:t>и</a:t>
            </a:r>
            <a:r>
              <a:rPr b="1" lang="ru-RU" sz="2300" spc="-1" strike="noStrike">
                <a:solidFill>
                  <a:srgbClr val="000000"/>
                </a:solidFill>
                <a:latin typeface="Calibri"/>
              </a:rPr>
              <a:t> позиции</a:t>
            </a:r>
            <a:r>
              <a:rPr b="0" lang="ru-RU" sz="2300" spc="-1" strike="noStrike">
                <a:solidFill>
                  <a:srgbClr val="000000"/>
                </a:solidFill>
                <a:latin typeface="Calibri"/>
              </a:rPr>
              <a:t> </a:t>
            </a:r>
            <a:r>
              <a:rPr b="1" lang="ru-RU" sz="2300" spc="-1" strike="noStrike">
                <a:solidFill>
                  <a:srgbClr val="000000"/>
                </a:solidFill>
                <a:latin typeface="Calibri"/>
              </a:rPr>
              <a:t>кодификатора 2.2, </a:t>
            </a:r>
            <a:r>
              <a:rPr b="0" lang="ru-RU" sz="2300" spc="-1" strike="noStrike">
                <a:solidFill>
                  <a:srgbClr val="000000"/>
                </a:solidFill>
                <a:latin typeface="Calibri"/>
              </a:rPr>
              <a:t>составляющая в 2022 году около 8%, в то время как 4 задания </a:t>
            </a:r>
            <a:r>
              <a:rPr b="1" lang="ru-RU" sz="2300" spc="-1" strike="noStrike">
                <a:solidFill>
                  <a:srgbClr val="000000"/>
                </a:solidFill>
                <a:latin typeface="Calibri"/>
              </a:rPr>
              <a:t>позиции 2.1</a:t>
            </a:r>
            <a:r>
              <a:rPr b="0" lang="ru-RU" sz="2300" spc="-1" strike="noStrike">
                <a:solidFill>
                  <a:srgbClr val="000000"/>
                </a:solidFill>
                <a:latin typeface="Calibri"/>
              </a:rPr>
              <a:t> относятся к повышенному уровню сложности кроме задания, а </a:t>
            </a:r>
            <a:r>
              <a:rPr b="1" lang="ru-RU" sz="2300" spc="-1" strike="noStrike">
                <a:solidFill>
                  <a:srgbClr val="000000"/>
                </a:solidFill>
                <a:latin typeface="Calibri"/>
              </a:rPr>
              <a:t>позиции 2.2</a:t>
            </a:r>
            <a:r>
              <a:rPr b="0" lang="ru-RU" sz="2300" spc="-1" strike="noStrike">
                <a:solidFill>
                  <a:srgbClr val="000000"/>
                </a:solidFill>
                <a:latin typeface="Calibri"/>
              </a:rPr>
              <a:t>. все задания - к базовому. Это говорит о необходимости продолжения работы над навыком установления соответствия между существенными чертами и признаками изученных социальных явлений и обществоведческими терминами и понятиями, рост качества умения демонстрирует только </a:t>
            </a:r>
            <a:r>
              <a:rPr b="1" lang="ru-RU" sz="2300" spc="-1" strike="noStrike">
                <a:solidFill>
                  <a:srgbClr val="000000"/>
                </a:solidFill>
                <a:latin typeface="Calibri"/>
              </a:rPr>
              <a:t>4 категория</a:t>
            </a:r>
            <a:r>
              <a:rPr b="0" lang="ru-RU" sz="2300" spc="-1" strike="noStrike">
                <a:solidFill>
                  <a:srgbClr val="000000"/>
                </a:solidFill>
                <a:latin typeface="Calibri"/>
              </a:rPr>
              <a:t> участников</a:t>
            </a:r>
            <a:r>
              <a:rPr b="0" lang="ru-RU" sz="2000" spc="-1" strike="noStrike">
                <a:solidFill>
                  <a:srgbClr val="000000"/>
                </a:solidFill>
                <a:latin typeface="Calibri"/>
              </a:rPr>
              <a:t>;</a:t>
            </a:r>
            <a:endParaRPr b="0" lang="ru-RU"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TextShape 1"/>
          <p:cNvSpPr txBox="1"/>
          <p:nvPr/>
        </p:nvSpPr>
        <p:spPr>
          <a:xfrm>
            <a:off x="179640" y="0"/>
            <a:ext cx="8784720" cy="692280"/>
          </a:xfrm>
          <a:prstGeom prst="rect">
            <a:avLst/>
          </a:prstGeom>
          <a:solidFill>
            <a:srgbClr val="eeece1"/>
          </a:soli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1800" spc="-1" strike="noStrike">
                <a:solidFill>
                  <a:srgbClr val="000000"/>
                </a:solidFill>
                <a:latin typeface="Calibri"/>
              </a:rPr>
              <a:t>ВЫВОДЫ </a:t>
            </a:r>
            <a:br/>
            <a:r>
              <a:rPr b="1" lang="ru-RU" sz="2000" spc="-1" strike="noStrike">
                <a:solidFill>
                  <a:srgbClr val="000000"/>
                </a:solidFill>
                <a:latin typeface="Calibri"/>
              </a:rPr>
              <a:t>по статистическому анализу выполнения заданий 1 части ЕГЭ</a:t>
            </a:r>
            <a:b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232" name="TextShape 2"/>
          <p:cNvSpPr txBox="1"/>
          <p:nvPr/>
        </p:nvSpPr>
        <p:spPr>
          <a:xfrm>
            <a:off x="0" y="764640"/>
            <a:ext cx="8964000" cy="6093000"/>
          </a:xfrm>
          <a:prstGeom prst="rect">
            <a:avLst/>
          </a:prstGeom>
          <a:solidFill>
            <a:srgbClr val="f2f2f2"/>
          </a:solidFill>
          <a:ln w="38160">
            <a:solidFill>
              <a:srgbClr val="948a54"/>
            </a:solidFill>
            <a:round/>
          </a:ln>
          <a:effectLst>
            <a:outerShdw dist="20160" dir="5400000">
              <a:srgbClr val="000000">
                <a:alpha val="38000"/>
              </a:srgbClr>
            </a:outerShdw>
          </a:effectLst>
        </p:spPr>
        <p:txBody>
          <a:bodyPr>
            <a:normAutofit fontScale="26000"/>
          </a:bodyPr>
          <a:p>
            <a:pPr algn="just">
              <a:lnSpc>
                <a:spcPct val="100000"/>
              </a:lnSpc>
              <a:spcBef>
                <a:spcPts val="641"/>
              </a:spcBef>
            </a:pPr>
            <a:r>
              <a:rPr b="0" lang="ru-RU" sz="2400" spc="-1" strike="noStrike">
                <a:solidFill>
                  <a:srgbClr val="000000"/>
                </a:solidFill>
                <a:latin typeface="Calibri"/>
              </a:rPr>
              <a:t> </a:t>
            </a:r>
            <a:r>
              <a:rPr b="0" lang="ru-RU" sz="2400" spc="-1" strike="noStrike">
                <a:solidFill>
                  <a:srgbClr val="000000"/>
                </a:solidFill>
                <a:latin typeface="Calibri"/>
              </a:rPr>
              <a:t>	</a:t>
            </a:r>
            <a:r>
              <a:rPr b="0" lang="ru-RU" sz="3200" spc="-1" strike="noStrike">
                <a:solidFill>
                  <a:srgbClr val="000000"/>
                </a:solidFill>
                <a:latin typeface="Calibri"/>
              </a:rPr>
              <a:t>При анализе  выполнения групп заданий </a:t>
            </a:r>
            <a:r>
              <a:rPr b="0" lang="ru-RU" sz="3200" spc="-1" strike="noStrike" u="sng">
                <a:solidFill>
                  <a:srgbClr val="000000"/>
                </a:solidFill>
                <a:uFillTx/>
                <a:latin typeface="Calibri"/>
              </a:rPr>
              <a:t>по блокам требований </a:t>
            </a:r>
            <a:r>
              <a:rPr b="0" lang="ru-RU" sz="3200" spc="-1" strike="noStrike">
                <a:solidFill>
                  <a:srgbClr val="000000"/>
                </a:solidFill>
                <a:latin typeface="Calibri"/>
              </a:rPr>
              <a:t>к уровню подготовки в </a:t>
            </a:r>
            <a:r>
              <a:rPr b="1" lang="ru-RU" sz="3200" spc="-1" strike="noStrike">
                <a:solidFill>
                  <a:srgbClr val="000000"/>
                </a:solidFill>
                <a:latin typeface="Calibri"/>
              </a:rPr>
              <a:t>1 части</a:t>
            </a:r>
            <a:r>
              <a:rPr b="0" lang="ru-RU" sz="3200" spc="-1" strike="noStrike">
                <a:solidFill>
                  <a:srgbClr val="000000"/>
                </a:solidFill>
                <a:latin typeface="Calibri"/>
              </a:rPr>
              <a:t> работы ЕГЭ по обществознания можно отметить:</a:t>
            </a:r>
            <a:endParaRPr b="0" lang="ru-RU" sz="3200" spc="-1" strike="noStrike">
              <a:solidFill>
                <a:srgbClr val="000000"/>
              </a:solidFill>
              <a:latin typeface="Calibri"/>
            </a:endParaRPr>
          </a:p>
          <a:p>
            <a:pPr marL="343080" indent="-342720" algn="just">
              <a:lnSpc>
                <a:spcPct val="100000"/>
              </a:lnSpc>
              <a:spcBef>
                <a:spcPts val="641"/>
              </a:spcBef>
              <a:buClr>
                <a:srgbClr val="000000"/>
              </a:buClr>
              <a:buFont typeface="Arial"/>
              <a:buChar char="•"/>
            </a:pPr>
            <a:r>
              <a:rPr b="0" lang="ru-RU" sz="3200" spc="-1" strike="noStrike">
                <a:solidFill>
                  <a:srgbClr val="000000"/>
                </a:solidFill>
                <a:latin typeface="Calibri"/>
              </a:rPr>
              <a:t>выполнение заданий позиций </a:t>
            </a:r>
            <a:r>
              <a:rPr b="1" lang="ru-RU" sz="3200" spc="-1" strike="noStrike">
                <a:solidFill>
                  <a:srgbClr val="000000"/>
                </a:solidFill>
                <a:latin typeface="Calibri"/>
              </a:rPr>
              <a:t>кодификатора 2.5</a:t>
            </a:r>
            <a:r>
              <a:rPr b="0" lang="ru-RU" sz="3200" spc="-1" strike="noStrike">
                <a:solidFill>
                  <a:srgbClr val="000000"/>
                </a:solidFill>
                <a:latin typeface="Calibri"/>
              </a:rPr>
              <a:t> (сформированность навыков оценивания социальной информации, умения поиска информации в источниках различного типа для реконструкции недостающих звеньев с целью объяснения и оценки разнообразных явлений и процессов общественного развития) показывает, что лучше у участников 2022 года развито умение осуществлять поиск социальной информации, представленной в форме  диаграммы/таблицы. Эта тенденция отчетливо проявляется в последние годы в улучшении качества работы с </a:t>
            </a:r>
            <a:r>
              <a:rPr b="0" i="1" lang="ru-RU" sz="3200" spc="-1" strike="noStrike">
                <a:solidFill>
                  <a:srgbClr val="000000"/>
                </a:solidFill>
                <a:latin typeface="Calibri"/>
              </a:rPr>
              <a:t>заданием 9</a:t>
            </a:r>
            <a:r>
              <a:rPr b="0" lang="ru-RU" sz="3200" spc="-1" strike="noStrike">
                <a:solidFill>
                  <a:srgbClr val="000000"/>
                </a:solidFill>
                <a:latin typeface="Calibri"/>
              </a:rPr>
              <a:t>. Работа с информацией графика вызывает больше проблем, можно отметить затруднения у участников </a:t>
            </a:r>
            <a:r>
              <a:rPr b="1" lang="ru-RU" sz="3200" spc="-1" strike="noStrike">
                <a:solidFill>
                  <a:srgbClr val="000000"/>
                </a:solidFill>
                <a:latin typeface="Calibri"/>
              </a:rPr>
              <a:t>1 категории</a:t>
            </a:r>
            <a:r>
              <a:rPr b="0" lang="ru-RU" sz="3200" spc="-1" strike="noStrike">
                <a:solidFill>
                  <a:srgbClr val="000000"/>
                </a:solidFill>
                <a:latin typeface="Calibri"/>
              </a:rPr>
              <a:t>. О недостаточном уровне навыка относительно самостоятельного формулирования смысла понятия (</a:t>
            </a:r>
            <a:r>
              <a:rPr b="0" i="1" lang="ru-RU" sz="3200" spc="-1" strike="noStrike">
                <a:solidFill>
                  <a:srgbClr val="000000"/>
                </a:solidFill>
                <a:latin typeface="Calibri"/>
              </a:rPr>
              <a:t>задание 18</a:t>
            </a:r>
            <a:r>
              <a:rPr b="0" lang="ru-RU" sz="3200" spc="-1" strike="noStrike">
                <a:solidFill>
                  <a:srgbClr val="000000"/>
                </a:solidFill>
                <a:latin typeface="Calibri"/>
              </a:rPr>
              <a:t>, в 2021 году – </a:t>
            </a:r>
            <a:r>
              <a:rPr b="0" i="1" lang="ru-RU" sz="3200" spc="-1" strike="noStrike">
                <a:solidFill>
                  <a:srgbClr val="000000"/>
                </a:solidFill>
                <a:latin typeface="Calibri"/>
              </a:rPr>
              <a:t>задание 25</a:t>
            </a:r>
            <a:r>
              <a:rPr b="0" lang="ru-RU" sz="3200" spc="-1" strike="noStrike">
                <a:solidFill>
                  <a:srgbClr val="000000"/>
                </a:solidFill>
                <a:latin typeface="Calibri"/>
              </a:rPr>
              <a:t> критерий К1) в </a:t>
            </a:r>
            <a:r>
              <a:rPr b="1" lang="ru-RU" sz="3200" spc="-1" strike="noStrike">
                <a:solidFill>
                  <a:srgbClr val="000000"/>
                </a:solidFill>
                <a:latin typeface="Calibri"/>
              </a:rPr>
              <a:t>1 и 2 категориях</a:t>
            </a:r>
            <a:r>
              <a:rPr b="0" lang="ru-RU" sz="3200" spc="-1" strike="noStrike">
                <a:solidFill>
                  <a:srgbClr val="000000"/>
                </a:solidFill>
                <a:latin typeface="Calibri"/>
              </a:rPr>
              <a:t> экзаменуемых можно говорить на протяжении 2020-2022 гг.</a:t>
            </a:r>
            <a:endParaRPr b="0" lang="ru-RU" sz="3200" spc="-1" strike="noStrike">
              <a:solidFill>
                <a:srgbClr val="000000"/>
              </a:solidFill>
              <a:latin typeface="Calibri"/>
            </a:endParaRPr>
          </a:p>
          <a:p>
            <a:pPr marL="343080" indent="-342720" algn="just">
              <a:lnSpc>
                <a:spcPct val="100000"/>
              </a:lnSpc>
              <a:spcBef>
                <a:spcPts val="641"/>
              </a:spcBef>
              <a:buClr>
                <a:srgbClr val="000000"/>
              </a:buClr>
              <a:buFont typeface="Arial"/>
              <a:buChar char="•"/>
            </a:pPr>
            <a:r>
              <a:rPr b="0" lang="ru-RU" sz="3200" spc="-1" strike="noStrike">
                <a:solidFill>
                  <a:srgbClr val="000000"/>
                </a:solidFill>
                <a:latin typeface="Calibri"/>
              </a:rPr>
              <a:t>работа с заданиями позиции </a:t>
            </a:r>
            <a:r>
              <a:rPr b="1" lang="ru-RU" sz="3200" spc="-1" strike="noStrike">
                <a:solidFill>
                  <a:srgbClr val="000000"/>
                </a:solidFill>
                <a:latin typeface="Calibri"/>
              </a:rPr>
              <a:t>кодификатора 2.9</a:t>
            </a:r>
            <a:r>
              <a:rPr b="0" lang="ru-RU" sz="3200" spc="-1" strike="noStrike">
                <a:solidFill>
                  <a:srgbClr val="000000"/>
                </a:solidFill>
                <a:latin typeface="Calibri"/>
              </a:rPr>
              <a:t> иллюстрируют, что владение умениями применять полученные знания в повседневной жизни, прогнозировать последствия принимаемых решений вызывает меньше затруднений при выполнении данных заданий в </a:t>
            </a:r>
            <a:r>
              <a:rPr b="1" lang="ru-RU" sz="3200" spc="-1" strike="noStrike">
                <a:solidFill>
                  <a:srgbClr val="000000"/>
                </a:solidFill>
                <a:latin typeface="Calibri"/>
              </a:rPr>
              <a:t>1 части</a:t>
            </a:r>
            <a:r>
              <a:rPr b="0" lang="ru-RU" sz="3200" spc="-1" strike="noStrike">
                <a:solidFill>
                  <a:srgbClr val="000000"/>
                </a:solidFill>
                <a:latin typeface="Calibri"/>
              </a:rPr>
              <a:t> ЕГЭ, чем в 2021 году, но в заданиях с развернутым ответом (</a:t>
            </a:r>
            <a:r>
              <a:rPr b="0" i="1" lang="ru-RU" sz="3200" spc="-1" strike="noStrike">
                <a:solidFill>
                  <a:srgbClr val="000000"/>
                </a:solidFill>
                <a:latin typeface="Calibri"/>
              </a:rPr>
              <a:t>задание 22</a:t>
            </a:r>
            <a:r>
              <a:rPr b="0" lang="ru-RU" sz="3200" spc="-1" strike="noStrike">
                <a:solidFill>
                  <a:srgbClr val="000000"/>
                </a:solidFill>
                <a:latin typeface="Calibri"/>
              </a:rPr>
              <a:t>) хороший уровень умения демонстрируют только </a:t>
            </a:r>
            <a:r>
              <a:rPr b="1" lang="ru-RU" sz="3200" spc="-1" strike="noStrike">
                <a:solidFill>
                  <a:srgbClr val="000000"/>
                </a:solidFill>
                <a:latin typeface="Calibri"/>
              </a:rPr>
              <a:t>3 и 4 категории участников</a:t>
            </a:r>
            <a:r>
              <a:rPr b="0" lang="ru-RU" sz="3200" spc="-1" strike="noStrike">
                <a:solidFill>
                  <a:srgbClr val="000000"/>
                </a:solidFill>
                <a:latin typeface="Calibri"/>
              </a:rPr>
              <a:t> экзамена;</a:t>
            </a:r>
            <a:endParaRPr b="0" lang="ru-RU"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TextShape 1"/>
          <p:cNvSpPr txBox="1"/>
          <p:nvPr/>
        </p:nvSpPr>
        <p:spPr>
          <a:xfrm>
            <a:off x="179640" y="0"/>
            <a:ext cx="8784720" cy="548280"/>
          </a:xfrm>
          <a:prstGeom prst="rect">
            <a:avLst/>
          </a:prstGeom>
          <a:solidFill>
            <a:srgbClr val="fdeada"/>
          </a:soli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1800" spc="-1" strike="noStrike">
                <a:solidFill>
                  <a:srgbClr val="000000"/>
                </a:solidFill>
                <a:latin typeface="Calibri"/>
              </a:rPr>
              <a:t>ВЫВОДЫ  </a:t>
            </a:r>
            <a:r>
              <a:rPr b="1" lang="ru-RU" sz="2000" spc="-1" strike="noStrike">
                <a:solidFill>
                  <a:srgbClr val="000000"/>
                </a:solidFill>
                <a:latin typeface="Calibri"/>
              </a:rPr>
              <a:t>по анализу выполнения заданий 2 части ЕГЭ</a:t>
            </a:r>
            <a:b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234" name="TextShape 2"/>
          <p:cNvSpPr txBox="1"/>
          <p:nvPr/>
        </p:nvSpPr>
        <p:spPr>
          <a:xfrm>
            <a:off x="251640" y="692640"/>
            <a:ext cx="8640720" cy="5976360"/>
          </a:xfrm>
          <a:prstGeom prst="rect">
            <a:avLst/>
          </a:prstGeom>
          <a:solidFill>
            <a:srgbClr val="f2f2f2"/>
          </a:solidFill>
          <a:ln w="38160">
            <a:solidFill>
              <a:srgbClr val="e46c0a"/>
            </a:solidFill>
            <a:round/>
          </a:ln>
          <a:effectLst>
            <a:outerShdw dist="20160" dir="5400000">
              <a:srgbClr val="000000">
                <a:alpha val="38000"/>
              </a:srgbClr>
            </a:outerShdw>
          </a:effectLst>
        </p:spPr>
        <p:txBody>
          <a:bodyPr>
            <a:normAutofit/>
          </a:bodyPr>
          <a:p>
            <a:pPr algn="just">
              <a:lnSpc>
                <a:spcPct val="100000"/>
              </a:lnSpc>
              <a:spcBef>
                <a:spcPts val="519"/>
              </a:spcBef>
            </a:pPr>
            <a:r>
              <a:rPr b="0" lang="ru-RU" sz="2400" spc="-1" strike="noStrike">
                <a:solidFill>
                  <a:srgbClr val="000000"/>
                </a:solidFill>
                <a:latin typeface="Calibri"/>
              </a:rPr>
              <a:t> </a:t>
            </a:r>
            <a:r>
              <a:rPr b="0" lang="ru-RU" sz="2400" spc="-1" strike="noStrike">
                <a:solidFill>
                  <a:srgbClr val="000000"/>
                </a:solidFill>
                <a:latin typeface="Calibri"/>
              </a:rPr>
              <a:t>	</a:t>
            </a:r>
            <a:r>
              <a:rPr b="0" lang="ru-RU" sz="2600" spc="-1" strike="noStrike">
                <a:solidFill>
                  <a:srgbClr val="000000"/>
                </a:solidFill>
                <a:latin typeface="Calibri"/>
              </a:rPr>
              <a:t>При анализе  выполнения </a:t>
            </a:r>
            <a:r>
              <a:rPr b="1" lang="ru-RU" sz="2600" spc="-1" strike="noStrike">
                <a:solidFill>
                  <a:srgbClr val="000000"/>
                </a:solidFill>
                <a:latin typeface="Calibri"/>
              </a:rPr>
              <a:t>2 части</a:t>
            </a:r>
            <a:r>
              <a:rPr b="0" lang="ru-RU" sz="2600" spc="-1" strike="noStrike">
                <a:solidFill>
                  <a:srgbClr val="000000"/>
                </a:solidFill>
                <a:latin typeface="Calibri"/>
              </a:rPr>
              <a:t> работы ЕГЭ по обществознания можно отметить:</a:t>
            </a:r>
            <a:endParaRPr b="0" lang="ru-RU" sz="2600" spc="-1" strike="noStrike">
              <a:solidFill>
                <a:srgbClr val="000000"/>
              </a:solidFill>
              <a:latin typeface="Calibri"/>
            </a:endParaRPr>
          </a:p>
          <a:p>
            <a:pPr marL="343080" indent="-342720" algn="just">
              <a:lnSpc>
                <a:spcPct val="100000"/>
              </a:lnSpc>
              <a:spcBef>
                <a:spcPts val="519"/>
              </a:spcBef>
              <a:buClr>
                <a:srgbClr val="000000"/>
              </a:buClr>
              <a:buFont typeface="Arial"/>
              <a:buChar char="•"/>
            </a:pPr>
            <a:r>
              <a:rPr b="0" lang="ru-RU" sz="2600" spc="-1" strike="noStrike">
                <a:solidFill>
                  <a:srgbClr val="000000"/>
                </a:solidFill>
                <a:latin typeface="Calibri"/>
              </a:rPr>
              <a:t>что на достаточном уровне у участников ЕГЭ в 2022 году сформированы навыки оценивания социальной информации, умения поиска информации в источниках различного типа для реконструкции недостающих звеньев с целью объяснения и оценки разнообразных явлений и процессов общественного развития, так как:</a:t>
            </a:r>
            <a:endParaRPr b="0" lang="ru-RU" sz="2600" spc="-1" strike="noStrike">
              <a:solidFill>
                <a:srgbClr val="000000"/>
              </a:solidFill>
              <a:latin typeface="Calibri"/>
            </a:endParaRPr>
          </a:p>
          <a:p>
            <a:pPr marL="343080" indent="-342720" algn="just">
              <a:lnSpc>
                <a:spcPct val="100000"/>
              </a:lnSpc>
              <a:spcBef>
                <a:spcPts val="519"/>
              </a:spcBef>
              <a:buClr>
                <a:srgbClr val="000000"/>
              </a:buClr>
              <a:buFont typeface="Arial"/>
              <a:buChar char="•"/>
            </a:pPr>
            <a:r>
              <a:rPr b="0" lang="ru-RU" sz="2600" spc="-1" strike="noStrike">
                <a:solidFill>
                  <a:srgbClr val="000000"/>
                </a:solidFill>
                <a:latin typeface="Calibri"/>
              </a:rPr>
              <a:t>-</a:t>
            </a:r>
            <a:r>
              <a:rPr b="1" i="1" lang="ru-RU" sz="2600" spc="-1" strike="noStrike">
                <a:solidFill>
                  <a:srgbClr val="000000"/>
                </a:solidFill>
                <a:latin typeface="Calibri"/>
              </a:rPr>
              <a:t>задание 17</a:t>
            </a:r>
            <a:r>
              <a:rPr b="1" lang="ru-RU" sz="2600" spc="-1" strike="noStrike">
                <a:solidFill>
                  <a:srgbClr val="000000"/>
                </a:solidFill>
                <a:latin typeface="Calibri"/>
              </a:rPr>
              <a:t> </a:t>
            </a:r>
            <a:r>
              <a:rPr b="0" lang="ru-RU" sz="2600" spc="-1" strike="noStrike">
                <a:solidFill>
                  <a:srgbClr val="000000"/>
                </a:solidFill>
                <a:latin typeface="Calibri"/>
              </a:rPr>
              <a:t>выполнено на достаточном уровне как в среднем по региону, так и всеми категориями участников ЕГЭ;</a:t>
            </a:r>
            <a:endParaRPr b="0" lang="ru-RU" sz="2600" spc="-1" strike="noStrike">
              <a:solidFill>
                <a:srgbClr val="000000"/>
              </a:solidFill>
              <a:latin typeface="Calibri"/>
            </a:endParaRPr>
          </a:p>
          <a:p>
            <a:pPr marL="343080" indent="-342720" algn="just">
              <a:lnSpc>
                <a:spcPct val="100000"/>
              </a:lnSpc>
              <a:spcBef>
                <a:spcPts val="519"/>
              </a:spcBef>
              <a:buClr>
                <a:srgbClr val="000000"/>
              </a:buClr>
              <a:buFont typeface="Arial"/>
              <a:buChar char="•"/>
            </a:pPr>
            <a:r>
              <a:rPr b="0" lang="ru-RU" sz="2600" spc="-1" strike="noStrike">
                <a:solidFill>
                  <a:srgbClr val="000000"/>
                </a:solidFill>
                <a:latin typeface="Calibri"/>
              </a:rPr>
              <a:t>-</a:t>
            </a:r>
            <a:r>
              <a:rPr b="1" i="1" lang="ru-RU" sz="2600" spc="-1" strike="noStrike">
                <a:solidFill>
                  <a:srgbClr val="000000"/>
                </a:solidFill>
                <a:latin typeface="Calibri"/>
              </a:rPr>
              <a:t>задание 21</a:t>
            </a:r>
            <a:r>
              <a:rPr b="1" lang="ru-RU" sz="2600" spc="-1" strike="noStrike">
                <a:solidFill>
                  <a:srgbClr val="000000"/>
                </a:solidFill>
                <a:latin typeface="Calibri"/>
              </a:rPr>
              <a:t> </a:t>
            </a:r>
            <a:r>
              <a:rPr b="0" lang="ru-RU" sz="2600" spc="-1" strike="noStrike">
                <a:solidFill>
                  <a:srgbClr val="000000"/>
                </a:solidFill>
                <a:latin typeface="Calibri"/>
              </a:rPr>
              <a:t>выполнено на достаточном уровне в среднем по региону и участниками </a:t>
            </a:r>
            <a:r>
              <a:rPr b="1" lang="ru-RU" sz="2600" spc="-1" strike="noStrike">
                <a:solidFill>
                  <a:srgbClr val="000000"/>
                </a:solidFill>
                <a:latin typeface="Calibri"/>
              </a:rPr>
              <a:t>2,3,4 тестовых групп; </a:t>
            </a:r>
            <a:endParaRPr b="0" lang="ru-RU" sz="2600" spc="-1" strike="noStrike">
              <a:solidFill>
                <a:srgbClr val="000000"/>
              </a:solidFill>
              <a:latin typeface="Calibri"/>
            </a:endParaRPr>
          </a:p>
          <a:p>
            <a:pPr algn="just">
              <a:lnSpc>
                <a:spcPct val="100000"/>
              </a:lnSpc>
              <a:spcBef>
                <a:spcPts val="479"/>
              </a:spcBef>
            </a:pPr>
            <a:endParaRPr b="0" lang="ru-RU" sz="2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TextShape 1"/>
          <p:cNvSpPr txBox="1"/>
          <p:nvPr/>
        </p:nvSpPr>
        <p:spPr>
          <a:xfrm>
            <a:off x="179640" y="188640"/>
            <a:ext cx="8784720" cy="647640"/>
          </a:xfrm>
          <a:prstGeom prst="rect">
            <a:avLst/>
          </a:prstGeom>
          <a:solidFill>
            <a:srgbClr val="fdeada"/>
          </a:soli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1800" spc="-1" strike="noStrike">
                <a:solidFill>
                  <a:srgbClr val="000000"/>
                </a:solidFill>
                <a:latin typeface="Calibri"/>
              </a:rPr>
              <a:t>ВЫВОДЫ </a:t>
            </a:r>
            <a:br/>
            <a:r>
              <a:rPr b="1" lang="ru-RU" sz="2000" spc="-1" strike="noStrike">
                <a:solidFill>
                  <a:srgbClr val="000000"/>
                </a:solidFill>
                <a:latin typeface="Calibri"/>
              </a:rPr>
              <a:t>по анализу выполнения заданий 2 части ЕГЭ</a:t>
            </a:r>
            <a:b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236" name="TextShape 2"/>
          <p:cNvSpPr txBox="1"/>
          <p:nvPr/>
        </p:nvSpPr>
        <p:spPr>
          <a:xfrm>
            <a:off x="251640" y="1052640"/>
            <a:ext cx="8640720" cy="5616360"/>
          </a:xfrm>
          <a:prstGeom prst="rect">
            <a:avLst/>
          </a:prstGeom>
          <a:solidFill>
            <a:srgbClr val="f2f2f2"/>
          </a:solidFill>
          <a:ln w="38160">
            <a:solidFill>
              <a:srgbClr val="e46c0a"/>
            </a:solidFill>
            <a:round/>
          </a:ln>
          <a:effectLst>
            <a:outerShdw dist="20160" dir="5400000">
              <a:srgbClr val="000000">
                <a:alpha val="38000"/>
              </a:srgbClr>
            </a:outerShdw>
          </a:effectLst>
        </p:spPr>
        <p:txBody>
          <a:bodyPr>
            <a:normAutofit/>
          </a:bodyPr>
          <a:p>
            <a:pPr marL="343080" indent="-342720" algn="just">
              <a:lnSpc>
                <a:spcPct val="100000"/>
              </a:lnSpc>
              <a:spcBef>
                <a:spcPts val="479"/>
              </a:spcBef>
            </a:pPr>
            <a:r>
              <a:rPr b="0" lang="ru-RU" sz="2400" spc="-1" strike="noStrike">
                <a:solidFill>
                  <a:srgbClr val="000000"/>
                </a:solidFill>
                <a:latin typeface="Calibri"/>
              </a:rPr>
              <a:t>    </a:t>
            </a:r>
            <a:r>
              <a:rPr b="0" i="1" lang="ru-RU" sz="2400" spc="-1" strike="noStrike">
                <a:solidFill>
                  <a:srgbClr val="000000"/>
                </a:solidFill>
                <a:latin typeface="Calibri"/>
              </a:rPr>
              <a:t>задания 18, 22, 23</a:t>
            </a:r>
            <a:r>
              <a:rPr b="0" lang="ru-RU" sz="2400" spc="-1" strike="noStrike">
                <a:solidFill>
                  <a:srgbClr val="000000"/>
                </a:solidFill>
                <a:latin typeface="Calibri"/>
              </a:rPr>
              <a:t> базового уровня сложности выполнены на низком уровне в среднем по Тюменской области, недостаточным ( ниже 50%) является качество выполнения этих заданий участниками ЕГЭ </a:t>
            </a:r>
            <a:r>
              <a:rPr b="1" lang="ru-RU" sz="2400" spc="-1" strike="noStrike">
                <a:solidFill>
                  <a:srgbClr val="000000"/>
                </a:solidFill>
                <a:latin typeface="Calibri"/>
              </a:rPr>
              <a:t>1 и 2 анализируемых групп</a:t>
            </a:r>
            <a:r>
              <a:rPr b="0" lang="ru-RU" sz="2400" spc="-1" strike="noStrike">
                <a:solidFill>
                  <a:srgbClr val="000000"/>
                </a:solidFill>
                <a:latin typeface="Calibri"/>
              </a:rPr>
              <a:t>;</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По выполнению заданий высокого уровня сложности:</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1" i="1" lang="ru-RU" sz="2400" spc="-1" strike="noStrike">
                <a:solidFill>
                  <a:srgbClr val="000000"/>
                </a:solidFill>
                <a:latin typeface="Calibri"/>
              </a:rPr>
              <a:t>задания 19 и 20</a:t>
            </a:r>
            <a:r>
              <a:rPr b="1" lang="ru-RU" sz="2400" spc="-1" strike="noStrike">
                <a:solidFill>
                  <a:srgbClr val="000000"/>
                </a:solidFill>
                <a:latin typeface="Calibri"/>
              </a:rPr>
              <a:t> </a:t>
            </a:r>
            <a:r>
              <a:rPr b="0" lang="ru-RU" sz="2400" spc="-1" strike="noStrike">
                <a:solidFill>
                  <a:srgbClr val="000000"/>
                </a:solidFill>
                <a:latin typeface="Calibri"/>
              </a:rPr>
              <a:t>вызвали сложность у участников ЕГЭ </a:t>
            </a:r>
            <a:r>
              <a:rPr b="1" lang="ru-RU" sz="2400" spc="-1" strike="noStrike">
                <a:solidFill>
                  <a:srgbClr val="000000"/>
                </a:solidFill>
                <a:latin typeface="Calibri"/>
              </a:rPr>
              <a:t>1 тестовой категории </a:t>
            </a:r>
            <a:r>
              <a:rPr b="0" lang="ru-RU" sz="2400" spc="-1" strike="noStrike">
                <a:solidFill>
                  <a:srgbClr val="000000"/>
                </a:solidFill>
                <a:latin typeface="Calibri"/>
              </a:rPr>
              <a:t>(уровень выполнения ниже 15%);</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1" i="1" lang="ru-RU" sz="2400" spc="-1" strike="noStrike">
                <a:solidFill>
                  <a:srgbClr val="000000"/>
                </a:solidFill>
                <a:latin typeface="Calibri"/>
              </a:rPr>
              <a:t>задание 24</a:t>
            </a:r>
            <a:r>
              <a:rPr b="1" lang="ru-RU" sz="2400" spc="-1" strike="noStrike">
                <a:solidFill>
                  <a:srgbClr val="000000"/>
                </a:solidFill>
                <a:latin typeface="Calibri"/>
              </a:rPr>
              <a:t> </a:t>
            </a:r>
            <a:r>
              <a:rPr b="0" lang="ru-RU" sz="2400" spc="-1" strike="noStrike">
                <a:solidFill>
                  <a:srgbClr val="000000"/>
                </a:solidFill>
                <a:latin typeface="Calibri"/>
              </a:rPr>
              <a:t>по критерию К1 вызвало сложность у </a:t>
            </a:r>
            <a:r>
              <a:rPr b="1" lang="ru-RU" sz="2400" spc="-1" strike="noStrike">
                <a:solidFill>
                  <a:srgbClr val="000000"/>
                </a:solidFill>
                <a:latin typeface="Calibri"/>
              </a:rPr>
              <a:t>1 группы</a:t>
            </a:r>
            <a:r>
              <a:rPr b="0" lang="ru-RU" sz="2400" spc="-1" strike="noStrike">
                <a:solidFill>
                  <a:srgbClr val="000000"/>
                </a:solidFill>
                <a:latin typeface="Calibri"/>
              </a:rPr>
              <a:t> экзаменуемых;</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1" i="1" lang="ru-RU" sz="2400" spc="-1" strike="noStrike">
                <a:solidFill>
                  <a:srgbClr val="000000"/>
                </a:solidFill>
                <a:latin typeface="Calibri"/>
              </a:rPr>
              <a:t>задание 24</a:t>
            </a:r>
            <a:r>
              <a:rPr b="1" lang="ru-RU" sz="2400" spc="-1" strike="noStrike">
                <a:solidFill>
                  <a:srgbClr val="000000"/>
                </a:solidFill>
                <a:latin typeface="Calibri"/>
              </a:rPr>
              <a:t> </a:t>
            </a:r>
            <a:r>
              <a:rPr b="0" lang="ru-RU" sz="2400" spc="-1" strike="noStrike">
                <a:solidFill>
                  <a:srgbClr val="000000"/>
                </a:solidFill>
                <a:latin typeface="Calibri"/>
              </a:rPr>
              <a:t>по критерию К2 следует отметить как выполненное на низком уровне в </a:t>
            </a:r>
            <a:r>
              <a:rPr b="1" lang="ru-RU" sz="2400" spc="-1" strike="noStrike">
                <a:solidFill>
                  <a:srgbClr val="000000"/>
                </a:solidFill>
                <a:latin typeface="Calibri"/>
              </a:rPr>
              <a:t>1 и 2 категориях</a:t>
            </a:r>
            <a:r>
              <a:rPr b="0" lang="ru-RU" sz="2400" spc="-1" strike="noStrike">
                <a:solidFill>
                  <a:srgbClr val="000000"/>
                </a:solidFill>
                <a:latin typeface="Calibri"/>
              </a:rPr>
              <a:t>;</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также нужно обратить внимание на низкое качество выполнения экзаменуемыми </a:t>
            </a:r>
            <a:r>
              <a:rPr b="1" lang="ru-RU" sz="2400" spc="-1" strike="noStrike">
                <a:solidFill>
                  <a:srgbClr val="000000"/>
                </a:solidFill>
                <a:latin typeface="Calibri"/>
              </a:rPr>
              <a:t>1 и 2 категорий</a:t>
            </a:r>
            <a:r>
              <a:rPr b="0" lang="ru-RU" sz="2400" spc="-1" strike="noStrike">
                <a:solidFill>
                  <a:srgbClr val="000000"/>
                </a:solidFill>
                <a:latin typeface="Calibri"/>
              </a:rPr>
              <a:t> </a:t>
            </a:r>
            <a:r>
              <a:rPr b="1" i="1" lang="ru-RU" sz="2400" spc="-1" strike="noStrike">
                <a:solidFill>
                  <a:srgbClr val="000000"/>
                </a:solidFill>
                <a:latin typeface="Calibri"/>
              </a:rPr>
              <a:t>задания 25</a:t>
            </a:r>
            <a:r>
              <a:rPr b="0" lang="ru-RU" sz="2400" spc="-1" strike="noStrike">
                <a:solidFill>
                  <a:srgbClr val="000000"/>
                </a:solidFill>
                <a:latin typeface="Calibri"/>
              </a:rPr>
              <a:t>;</a:t>
            </a:r>
            <a:endParaRPr b="0" lang="ru-RU"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TextShape 1"/>
          <p:cNvSpPr txBox="1"/>
          <p:nvPr/>
        </p:nvSpPr>
        <p:spPr>
          <a:xfrm>
            <a:off x="179640" y="0"/>
            <a:ext cx="8784720" cy="548280"/>
          </a:xfrm>
          <a:prstGeom prst="rect">
            <a:avLst/>
          </a:prstGeom>
          <a:solidFill>
            <a:srgbClr val="fdeada"/>
          </a:soli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400" spc="-1" strike="noStrike">
                <a:solidFill>
                  <a:srgbClr val="000000"/>
                </a:solidFill>
                <a:latin typeface="Calibri"/>
              </a:rPr>
              <a:t> </a:t>
            </a:r>
            <a:r>
              <a:rPr b="1" lang="ru-RU" sz="2400" spc="-1" strike="noStrike">
                <a:solidFill>
                  <a:srgbClr val="000000"/>
                </a:solidFill>
                <a:latin typeface="Calibri"/>
              </a:rPr>
              <a:t>Группа 1 (не получившие минимального балла)</a:t>
            </a:r>
            <a:b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238" name="TextShape 2"/>
          <p:cNvSpPr txBox="1"/>
          <p:nvPr/>
        </p:nvSpPr>
        <p:spPr>
          <a:xfrm>
            <a:off x="0" y="692640"/>
            <a:ext cx="9143640" cy="6165000"/>
          </a:xfrm>
          <a:prstGeom prst="rect">
            <a:avLst/>
          </a:prstGeom>
          <a:solidFill>
            <a:srgbClr val="f2f2f2"/>
          </a:solidFill>
          <a:ln w="38160">
            <a:solidFill>
              <a:srgbClr val="e46c0a"/>
            </a:solidFill>
            <a:round/>
          </a:ln>
          <a:effectLst>
            <a:outerShdw dist="20160" dir="5400000">
              <a:srgbClr val="000000">
                <a:alpha val="38000"/>
              </a:srgbClr>
            </a:outerShdw>
          </a:effectLst>
        </p:spPr>
        <p:txBody>
          <a:bodyPr>
            <a:noAutofit/>
          </a:bodyPr>
          <a:p>
            <a:pPr marL="72000" algn="just">
              <a:lnSpc>
                <a:spcPct val="100000"/>
              </a:lnSpc>
              <a:spcBef>
                <a:spcPts val="340"/>
              </a:spcBef>
            </a:pPr>
            <a:r>
              <a:rPr b="0" lang="ru-RU" sz="1700" spc="-1" strike="noStrike">
                <a:solidFill>
                  <a:srgbClr val="000000"/>
                </a:solidFill>
                <a:latin typeface="Calibri"/>
              </a:rPr>
              <a:t> </a:t>
            </a:r>
            <a:r>
              <a:rPr b="0" lang="ru-RU" sz="1700" spc="-1" strike="noStrike">
                <a:solidFill>
                  <a:srgbClr val="000000"/>
                </a:solidFill>
                <a:latin typeface="Calibri"/>
              </a:rPr>
              <a:t>Участники ЕГЭ, получившие за экзамен менее 20 первичных баллов в целом слабо справляются с заданиями </a:t>
            </a:r>
            <a:r>
              <a:rPr b="1" lang="ru-RU" sz="1700" spc="-1" strike="noStrike">
                <a:solidFill>
                  <a:srgbClr val="000000"/>
                </a:solidFill>
                <a:latin typeface="Calibri"/>
              </a:rPr>
              <a:t>1 части</a:t>
            </a:r>
            <a:r>
              <a:rPr b="0" lang="ru-RU" sz="1700" spc="-1" strike="noStrike">
                <a:solidFill>
                  <a:srgbClr val="000000"/>
                </a:solidFill>
                <a:latin typeface="Calibri"/>
              </a:rPr>
              <a:t> работы: средний процент выполнения составляет около 39 %.</a:t>
            </a:r>
            <a:endParaRPr b="0" lang="ru-RU" sz="1700" spc="-1" strike="noStrike">
              <a:solidFill>
                <a:srgbClr val="000000"/>
              </a:solidFill>
              <a:latin typeface="Calibri"/>
            </a:endParaRPr>
          </a:p>
          <a:p>
            <a:pPr marL="72000" algn="just">
              <a:lnSpc>
                <a:spcPct val="100000"/>
              </a:lnSpc>
              <a:spcBef>
                <a:spcPts val="340"/>
              </a:spcBef>
            </a:pPr>
            <a:r>
              <a:rPr b="0" lang="ru-RU" sz="1700" spc="-1" strike="noStrike">
                <a:solidFill>
                  <a:srgbClr val="000000"/>
                </a:solidFill>
                <a:latin typeface="Calibri"/>
              </a:rPr>
              <a:t>Говоря о сложностях в усвоении определенных содержательных разделов, нужно отметить общие для группы затруднения в качестве выполнения заданий модулей «Политика» (24%) и «Право» (36,2%).</a:t>
            </a:r>
            <a:endParaRPr b="0" lang="ru-RU" sz="1700" spc="-1" strike="noStrike">
              <a:solidFill>
                <a:srgbClr val="000000"/>
              </a:solidFill>
              <a:latin typeface="Calibri"/>
            </a:endParaRPr>
          </a:p>
          <a:p>
            <a:pPr marL="72000">
              <a:lnSpc>
                <a:spcPct val="100000"/>
              </a:lnSpc>
              <a:spcBef>
                <a:spcPts val="340"/>
              </a:spcBef>
            </a:pPr>
            <a:r>
              <a:rPr b="0" lang="ru-RU" sz="1700" spc="-1" strike="noStrike">
                <a:solidFill>
                  <a:srgbClr val="000000"/>
                </a:solidFill>
                <a:latin typeface="Calibri"/>
              </a:rPr>
              <a:t>Затруднения в работе с заданиями, относящимися к блоку «Политика» </a:t>
            </a:r>
            <a:r>
              <a:rPr b="1" lang="ru-RU" sz="1700" spc="-1" strike="noStrike">
                <a:solidFill>
                  <a:srgbClr val="000000"/>
                </a:solidFill>
                <a:latin typeface="Calibri"/>
              </a:rPr>
              <a:t>связаны с темами:</a:t>
            </a:r>
            <a:endParaRPr b="0" lang="ru-RU" sz="1700" spc="-1" strike="noStrike">
              <a:solidFill>
                <a:srgbClr val="000000"/>
              </a:solidFill>
              <a:latin typeface="Calibri"/>
            </a:endParaRPr>
          </a:p>
          <a:p>
            <a:pPr marL="72000">
              <a:lnSpc>
                <a:spcPct val="100000"/>
              </a:lnSpc>
              <a:spcBef>
                <a:spcPts val="340"/>
              </a:spcBef>
              <a:buClr>
                <a:srgbClr val="000000"/>
              </a:buClr>
              <a:buFont typeface="Arial"/>
              <a:buChar char="•"/>
            </a:pPr>
            <a:r>
              <a:rPr b="0" lang="ru-RU" sz="1700" spc="-1" strike="noStrike">
                <a:solidFill>
                  <a:srgbClr val="000000"/>
                </a:solidFill>
                <a:latin typeface="Calibri"/>
              </a:rPr>
              <a:t>политическая элита;</a:t>
            </a:r>
            <a:endParaRPr b="0" lang="ru-RU" sz="1700" spc="-1" strike="noStrike">
              <a:solidFill>
                <a:srgbClr val="000000"/>
              </a:solidFill>
              <a:latin typeface="Calibri"/>
            </a:endParaRPr>
          </a:p>
          <a:p>
            <a:pPr marL="72000">
              <a:lnSpc>
                <a:spcPct val="100000"/>
              </a:lnSpc>
              <a:spcBef>
                <a:spcPts val="340"/>
              </a:spcBef>
              <a:buClr>
                <a:srgbClr val="000000"/>
              </a:buClr>
              <a:buFont typeface="Arial"/>
              <a:buChar char="•"/>
            </a:pPr>
            <a:r>
              <a:rPr b="0" lang="ru-RU" sz="1700" spc="-1" strike="noStrike">
                <a:solidFill>
                  <a:srgbClr val="000000"/>
                </a:solidFill>
                <a:latin typeface="Calibri"/>
              </a:rPr>
              <a:t>политическое участие;</a:t>
            </a:r>
            <a:endParaRPr b="0" lang="ru-RU" sz="1700" spc="-1" strike="noStrike">
              <a:solidFill>
                <a:srgbClr val="000000"/>
              </a:solidFill>
              <a:latin typeface="Calibri"/>
            </a:endParaRPr>
          </a:p>
          <a:p>
            <a:pPr marL="72000">
              <a:lnSpc>
                <a:spcPct val="100000"/>
              </a:lnSpc>
              <a:spcBef>
                <a:spcPts val="340"/>
              </a:spcBef>
              <a:buClr>
                <a:srgbClr val="000000"/>
              </a:buClr>
              <a:buFont typeface="Arial"/>
              <a:buChar char="•"/>
            </a:pPr>
            <a:r>
              <a:rPr b="0" lang="ru-RU" sz="1700" spc="-1" strike="noStrike">
                <a:solidFill>
                  <a:srgbClr val="000000"/>
                </a:solidFill>
                <a:latin typeface="Calibri"/>
              </a:rPr>
              <a:t>политическая система, её структура и функции.</a:t>
            </a:r>
            <a:endParaRPr b="0" lang="ru-RU" sz="1700" spc="-1" strike="noStrike">
              <a:solidFill>
                <a:srgbClr val="000000"/>
              </a:solidFill>
              <a:latin typeface="Calibri"/>
            </a:endParaRPr>
          </a:p>
          <a:p>
            <a:pPr marL="72000">
              <a:lnSpc>
                <a:spcPct val="100000"/>
              </a:lnSpc>
              <a:spcBef>
                <a:spcPts val="340"/>
              </a:spcBef>
              <a:buClr>
                <a:srgbClr val="000000"/>
              </a:buClr>
              <a:buFont typeface="Arial"/>
              <a:buChar char="•"/>
            </a:pPr>
            <a:r>
              <a:rPr b="0" lang="ru-RU" sz="1700" spc="-1" strike="noStrike">
                <a:solidFill>
                  <a:srgbClr val="000000"/>
                </a:solidFill>
                <a:latin typeface="Calibri"/>
              </a:rPr>
              <a:t>Затруднения в работе с заданиями, относящимися к блоку «Право» связаны с темами:</a:t>
            </a:r>
            <a:endParaRPr b="0" lang="ru-RU" sz="1700" spc="-1" strike="noStrike">
              <a:solidFill>
                <a:srgbClr val="000000"/>
              </a:solidFill>
              <a:latin typeface="Calibri"/>
            </a:endParaRPr>
          </a:p>
          <a:p>
            <a:pPr marL="72000">
              <a:lnSpc>
                <a:spcPct val="100000"/>
              </a:lnSpc>
              <a:spcBef>
                <a:spcPts val="340"/>
              </a:spcBef>
              <a:buClr>
                <a:srgbClr val="000000"/>
              </a:buClr>
              <a:buFont typeface="Arial"/>
              <a:buChar char="•"/>
            </a:pPr>
            <a:r>
              <a:rPr b="0" lang="ru-RU" sz="1700" spc="-1" strike="noStrike">
                <a:solidFill>
                  <a:srgbClr val="000000"/>
                </a:solidFill>
                <a:latin typeface="Calibri"/>
              </a:rPr>
              <a:t>структура государственной власти в РФ, полномочия органов государственной власти РФ;</a:t>
            </a:r>
            <a:endParaRPr b="0" lang="ru-RU" sz="1700" spc="-1" strike="noStrike">
              <a:solidFill>
                <a:srgbClr val="000000"/>
              </a:solidFill>
              <a:latin typeface="Calibri"/>
            </a:endParaRPr>
          </a:p>
          <a:p>
            <a:pPr marL="72000">
              <a:lnSpc>
                <a:spcPct val="100000"/>
              </a:lnSpc>
              <a:spcBef>
                <a:spcPts val="340"/>
              </a:spcBef>
              <a:buClr>
                <a:srgbClr val="000000"/>
              </a:buClr>
              <a:buFont typeface="Arial"/>
              <a:buChar char="•"/>
            </a:pPr>
            <a:r>
              <a:rPr b="0" lang="ru-RU" sz="1700" spc="-1" strike="noStrike">
                <a:solidFill>
                  <a:srgbClr val="000000"/>
                </a:solidFill>
                <a:latin typeface="Calibri"/>
              </a:rPr>
              <a:t>основы конституционного строя РФ, права и обязанности граждан РФ;</a:t>
            </a:r>
            <a:endParaRPr b="0" lang="ru-RU" sz="1700" spc="-1" strike="noStrike">
              <a:solidFill>
                <a:srgbClr val="000000"/>
              </a:solidFill>
              <a:latin typeface="Calibri"/>
            </a:endParaRPr>
          </a:p>
          <a:p>
            <a:pPr marL="72000">
              <a:lnSpc>
                <a:spcPct val="100000"/>
              </a:lnSpc>
              <a:spcBef>
                <a:spcPts val="340"/>
              </a:spcBef>
              <a:buClr>
                <a:srgbClr val="000000"/>
              </a:buClr>
              <a:buFont typeface="Arial"/>
              <a:buChar char="•"/>
            </a:pPr>
            <a:r>
              <a:rPr b="0" lang="ru-RU" sz="1700" spc="-1" strike="noStrike">
                <a:solidFill>
                  <a:srgbClr val="000000"/>
                </a:solidFill>
                <a:latin typeface="Calibri"/>
              </a:rPr>
              <a:t>субъекты гражданского права;</a:t>
            </a:r>
            <a:endParaRPr b="0" lang="ru-RU" sz="1700" spc="-1" strike="noStrike">
              <a:solidFill>
                <a:srgbClr val="000000"/>
              </a:solidFill>
              <a:latin typeface="Calibri"/>
            </a:endParaRPr>
          </a:p>
          <a:p>
            <a:pPr marL="72000">
              <a:lnSpc>
                <a:spcPct val="100000"/>
              </a:lnSpc>
              <a:spcBef>
                <a:spcPts val="340"/>
              </a:spcBef>
              <a:buClr>
                <a:srgbClr val="000000"/>
              </a:buClr>
              <a:buFont typeface="Arial"/>
              <a:buChar char="•"/>
            </a:pPr>
            <a:r>
              <a:rPr b="0" lang="ru-RU" sz="1700" spc="-1" strike="noStrike">
                <a:solidFill>
                  <a:srgbClr val="000000"/>
                </a:solidFill>
                <a:latin typeface="Calibri"/>
              </a:rPr>
              <a:t>система российского права;</a:t>
            </a:r>
            <a:endParaRPr b="0" lang="ru-RU" sz="1700" spc="-1" strike="noStrike">
              <a:solidFill>
                <a:srgbClr val="000000"/>
              </a:solidFill>
              <a:latin typeface="Calibri"/>
            </a:endParaRPr>
          </a:p>
          <a:p>
            <a:pPr marL="72000">
              <a:lnSpc>
                <a:spcPct val="100000"/>
              </a:lnSpc>
              <a:spcBef>
                <a:spcPts val="340"/>
              </a:spcBef>
              <a:buClr>
                <a:srgbClr val="000000"/>
              </a:buClr>
              <a:buFont typeface="Arial"/>
              <a:buChar char="•"/>
            </a:pPr>
            <a:r>
              <a:rPr b="0" lang="ru-RU" sz="1700" spc="-1" strike="noStrike">
                <a:solidFill>
                  <a:srgbClr val="000000"/>
                </a:solidFill>
                <a:latin typeface="Calibri"/>
              </a:rPr>
              <a:t>Задания остальных содержательных модулей выполнены качественнее, но нужно отметить </a:t>
            </a:r>
            <a:r>
              <a:rPr b="1" lang="ru-RU" sz="1700" spc="-1" strike="noStrike">
                <a:solidFill>
                  <a:srgbClr val="000000"/>
                </a:solidFill>
                <a:latin typeface="Calibri"/>
              </a:rPr>
              <a:t>тематические затруднения по вопросам</a:t>
            </a:r>
            <a:r>
              <a:rPr b="0" lang="ru-RU" sz="1700" spc="-1" strike="noStrike">
                <a:solidFill>
                  <a:srgbClr val="000000"/>
                </a:solidFill>
                <a:latin typeface="Calibri"/>
              </a:rPr>
              <a:t>:</a:t>
            </a:r>
            <a:endParaRPr b="0" lang="ru-RU" sz="1700" spc="-1" strike="noStrike">
              <a:solidFill>
                <a:srgbClr val="000000"/>
              </a:solidFill>
              <a:latin typeface="Calibri"/>
            </a:endParaRPr>
          </a:p>
          <a:p>
            <a:pPr marL="72000">
              <a:lnSpc>
                <a:spcPct val="100000"/>
              </a:lnSpc>
              <a:spcBef>
                <a:spcPts val="340"/>
              </a:spcBef>
              <a:buClr>
                <a:srgbClr val="000000"/>
              </a:buClr>
              <a:buFont typeface="Arial"/>
              <a:buChar char="•"/>
            </a:pPr>
            <a:r>
              <a:rPr b="0" lang="ru-RU" sz="1700" spc="-1" strike="noStrike">
                <a:solidFill>
                  <a:srgbClr val="000000"/>
                </a:solidFill>
                <a:latin typeface="Calibri"/>
              </a:rPr>
              <a:t>типы обществ;</a:t>
            </a:r>
            <a:endParaRPr b="0" lang="ru-RU" sz="1700" spc="-1" strike="noStrike">
              <a:solidFill>
                <a:srgbClr val="000000"/>
              </a:solidFill>
              <a:latin typeface="Calibri"/>
            </a:endParaRPr>
          </a:p>
          <a:p>
            <a:pPr marL="72000">
              <a:lnSpc>
                <a:spcPct val="100000"/>
              </a:lnSpc>
              <a:spcBef>
                <a:spcPts val="340"/>
              </a:spcBef>
              <a:buClr>
                <a:srgbClr val="000000"/>
              </a:buClr>
              <a:buFont typeface="Arial"/>
              <a:buChar char="•"/>
            </a:pPr>
            <a:r>
              <a:rPr b="0" lang="ru-RU" sz="1700" spc="-1" strike="noStrike">
                <a:solidFill>
                  <a:srgbClr val="000000"/>
                </a:solidFill>
                <a:latin typeface="Calibri"/>
              </a:rPr>
              <a:t>типы экономических систем;</a:t>
            </a:r>
            <a:endParaRPr b="0" lang="ru-RU" sz="1700" spc="-1" strike="noStrike">
              <a:solidFill>
                <a:srgbClr val="000000"/>
              </a:solidFill>
              <a:latin typeface="Calibri"/>
            </a:endParaRPr>
          </a:p>
          <a:p>
            <a:pPr marL="72000">
              <a:lnSpc>
                <a:spcPct val="100000"/>
              </a:lnSpc>
              <a:spcBef>
                <a:spcPts val="340"/>
              </a:spcBef>
              <a:buClr>
                <a:srgbClr val="000000"/>
              </a:buClr>
              <a:buFont typeface="Arial"/>
              <a:buChar char="•"/>
            </a:pPr>
            <a:r>
              <a:rPr b="0" lang="ru-RU" sz="1700" spc="-1" strike="noStrike">
                <a:solidFill>
                  <a:srgbClr val="000000"/>
                </a:solidFill>
                <a:latin typeface="Calibri"/>
              </a:rPr>
              <a:t>занятость и безработица, виды безработицы;</a:t>
            </a:r>
            <a:endParaRPr b="0" lang="ru-RU" sz="1700" spc="-1" strike="noStrike">
              <a:solidFill>
                <a:srgbClr val="000000"/>
              </a:solidFill>
              <a:latin typeface="Calibri"/>
            </a:endParaRPr>
          </a:p>
          <a:p>
            <a:pPr marL="72000">
              <a:lnSpc>
                <a:spcPct val="100000"/>
              </a:lnSpc>
              <a:spcBef>
                <a:spcPts val="340"/>
              </a:spcBef>
              <a:buClr>
                <a:srgbClr val="000000"/>
              </a:buClr>
              <a:buFont typeface="Arial"/>
              <a:buChar char="•"/>
            </a:pPr>
            <a:r>
              <a:rPr b="0" lang="ru-RU" sz="1700" spc="-1" strike="noStrike">
                <a:solidFill>
                  <a:srgbClr val="000000"/>
                </a:solidFill>
                <a:latin typeface="Calibri"/>
              </a:rPr>
              <a:t>налоговая система в Российской Федерации;</a:t>
            </a:r>
            <a:endParaRPr b="0" lang="ru-RU" sz="17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TextShape 1"/>
          <p:cNvSpPr txBox="1"/>
          <p:nvPr/>
        </p:nvSpPr>
        <p:spPr>
          <a:xfrm>
            <a:off x="0" y="0"/>
            <a:ext cx="8964000" cy="476280"/>
          </a:xfrm>
          <a:prstGeom prst="rect">
            <a:avLst/>
          </a:prstGeom>
          <a:solidFill>
            <a:srgbClr val="fdeada"/>
          </a:soli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000" spc="-1" strike="noStrike">
                <a:solidFill>
                  <a:srgbClr val="000000"/>
                </a:solidFill>
                <a:latin typeface="Calibri"/>
              </a:rPr>
              <a:t>Группа 1 (не получившие минимального балла)</a:t>
            </a:r>
            <a:b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240" name="TextShape 2"/>
          <p:cNvSpPr txBox="1"/>
          <p:nvPr/>
        </p:nvSpPr>
        <p:spPr>
          <a:xfrm>
            <a:off x="0" y="548640"/>
            <a:ext cx="9143640" cy="6309000"/>
          </a:xfrm>
          <a:prstGeom prst="rect">
            <a:avLst/>
          </a:prstGeom>
          <a:solidFill>
            <a:srgbClr val="f2f2f2"/>
          </a:solidFill>
          <a:ln w="38160">
            <a:solidFill>
              <a:srgbClr val="e46c0a"/>
            </a:solidFill>
            <a:round/>
          </a:ln>
          <a:effectLst>
            <a:outerShdw dist="20160" dir="5400000">
              <a:srgbClr val="000000">
                <a:alpha val="38000"/>
              </a:srgbClr>
            </a:outerShdw>
          </a:effectLst>
        </p:spPr>
        <p:txBody>
          <a:bodyPr>
            <a:noAutofit/>
          </a:bodyPr>
          <a:p>
            <a:pPr marL="108000">
              <a:lnSpc>
                <a:spcPct val="100000"/>
              </a:lnSpc>
              <a:spcBef>
                <a:spcPts val="360"/>
              </a:spcBef>
            </a:pPr>
            <a:r>
              <a:rPr b="0" lang="ru-RU" sz="1800" spc="-1" strike="noStrike">
                <a:solidFill>
                  <a:srgbClr val="000000"/>
                </a:solidFill>
                <a:latin typeface="Calibri"/>
              </a:rPr>
              <a:t>Наибольшую сложность для этой категории участников экзамена представляют заданий позиций </a:t>
            </a:r>
            <a:r>
              <a:rPr b="1" lang="ru-RU" sz="1800" spc="-1" strike="noStrike">
                <a:solidFill>
                  <a:srgbClr val="000000"/>
                </a:solidFill>
                <a:latin typeface="Calibri"/>
              </a:rPr>
              <a:t>1.1-1.8,</a:t>
            </a:r>
            <a:r>
              <a:rPr b="0" lang="ru-RU" sz="1800" spc="-1" strike="noStrike">
                <a:solidFill>
                  <a:srgbClr val="000000"/>
                </a:solidFill>
                <a:latin typeface="Calibri"/>
              </a:rPr>
              <a:t> </a:t>
            </a:r>
            <a:r>
              <a:rPr b="1" lang="ru-RU" sz="1800" spc="-1" strike="noStrike">
                <a:solidFill>
                  <a:srgbClr val="000000"/>
                </a:solidFill>
                <a:latin typeface="Calibri"/>
              </a:rPr>
              <a:t>2.2</a:t>
            </a:r>
            <a:r>
              <a:rPr b="0" lang="ru-RU" sz="1800" spc="-1" strike="noStrike">
                <a:solidFill>
                  <a:srgbClr val="000000"/>
                </a:solidFill>
                <a:latin typeface="Calibri"/>
              </a:rPr>
              <a:t> кодификатора, проверяющих соответственно требования: </a:t>
            </a:r>
            <a:endParaRPr b="0" lang="ru-RU" sz="1800" spc="-1" strike="noStrike">
              <a:solidFill>
                <a:srgbClr val="000000"/>
              </a:solidFill>
              <a:latin typeface="Calibri"/>
            </a:endParaRPr>
          </a:p>
          <a:p>
            <a:pPr marL="108000">
              <a:lnSpc>
                <a:spcPct val="100000"/>
              </a:lnSpc>
              <a:spcBef>
                <a:spcPts val="360"/>
              </a:spcBef>
              <a:buClr>
                <a:srgbClr val="000000"/>
              </a:buClr>
              <a:buFont typeface="Arial"/>
              <a:buChar char="•"/>
            </a:pPr>
            <a:r>
              <a:rPr b="1" lang="ru-RU" sz="1800" spc="-1" strike="noStrike">
                <a:solidFill>
                  <a:srgbClr val="000000"/>
                </a:solidFill>
                <a:latin typeface="Calibri"/>
              </a:rPr>
              <a:t>1.1-1.8</a:t>
            </a:r>
            <a:r>
              <a:rPr b="0" lang="ru-RU" sz="1800" spc="-1" strike="noStrike">
                <a:solidFill>
                  <a:srgbClr val="000000"/>
                </a:solidFill>
                <a:latin typeface="Calibri"/>
              </a:rPr>
              <a:t>. - Сформированность знаний об обществе как целостной развивающейся системе в единстве и взаимодействии его основных сфер и институтов (соотнесение видовых понятий с родовыми) – 22,9%. </a:t>
            </a:r>
            <a:endParaRPr b="0" lang="ru-RU" sz="1800" spc="-1" strike="noStrike">
              <a:solidFill>
                <a:srgbClr val="000000"/>
              </a:solidFill>
              <a:latin typeface="Calibri"/>
            </a:endParaRPr>
          </a:p>
          <a:p>
            <a:pPr marL="108000">
              <a:lnSpc>
                <a:spcPct val="100000"/>
              </a:lnSpc>
              <a:spcBef>
                <a:spcPts val="360"/>
              </a:spcBef>
              <a:buClr>
                <a:srgbClr val="000000"/>
              </a:buClr>
              <a:buFont typeface="Arial"/>
              <a:buChar char="•"/>
            </a:pPr>
            <a:r>
              <a:rPr b="1" lang="ru-RU" sz="1800" spc="-1" strike="noStrike">
                <a:solidFill>
                  <a:srgbClr val="000000"/>
                </a:solidFill>
                <a:latin typeface="Calibri"/>
              </a:rPr>
              <a:t>2.2</a:t>
            </a:r>
            <a:r>
              <a:rPr b="0" lang="ru-RU" sz="1800" spc="-1" strike="noStrike">
                <a:solidFill>
                  <a:srgbClr val="000000"/>
                </a:solidFill>
                <a:latin typeface="Calibri"/>
              </a:rPr>
              <a:t> - владение базовым понятийным аппаратом социальных наук (проверяется в форме установления соответствия) </a:t>
            </a:r>
            <a:r>
              <a:rPr b="0" i="1" lang="ru-RU" sz="1800" spc="-1" strike="noStrike">
                <a:solidFill>
                  <a:srgbClr val="000000"/>
                </a:solidFill>
                <a:latin typeface="Calibri"/>
              </a:rPr>
              <a:t> </a:t>
            </a:r>
            <a:r>
              <a:rPr b="0" lang="ru-RU" sz="1800" spc="-1" strike="noStrike">
                <a:solidFill>
                  <a:srgbClr val="000000"/>
                </a:solidFill>
                <a:latin typeface="Calibri"/>
              </a:rPr>
              <a:t>– 22,6%. </a:t>
            </a:r>
            <a:endParaRPr b="0" lang="ru-RU" sz="1800" spc="-1" strike="noStrike">
              <a:solidFill>
                <a:srgbClr val="000000"/>
              </a:solidFill>
              <a:latin typeface="Calibri"/>
            </a:endParaRPr>
          </a:p>
          <a:p>
            <a:pPr marL="108000">
              <a:lnSpc>
                <a:spcPct val="100000"/>
              </a:lnSpc>
              <a:spcBef>
                <a:spcPts val="360"/>
              </a:spcBef>
              <a:buClr>
                <a:srgbClr val="000000"/>
              </a:buClr>
              <a:buFont typeface="Arial"/>
              <a:buChar char="•"/>
            </a:pPr>
            <a:r>
              <a:rPr b="0" lang="ru-RU" sz="1800" spc="-1" strike="noStrike">
                <a:solidFill>
                  <a:srgbClr val="000000"/>
                </a:solidFill>
                <a:latin typeface="Calibri"/>
              </a:rPr>
              <a:t>Сложность в выполнении данных заданий объясняется предъявляемыми ими  требованиями как к качеству предметной подготовки, так  и к сформированности таких мыслительных операций как анализ, синтез, сравнение и обобщение. </a:t>
            </a:r>
            <a:endParaRPr b="0" lang="ru-RU" sz="1800" spc="-1" strike="noStrike">
              <a:solidFill>
                <a:srgbClr val="000000"/>
              </a:solidFill>
              <a:latin typeface="Calibri"/>
            </a:endParaRPr>
          </a:p>
          <a:p>
            <a:pPr marL="108000">
              <a:lnSpc>
                <a:spcPct val="100000"/>
              </a:lnSpc>
              <a:spcBef>
                <a:spcPts val="360"/>
              </a:spcBef>
              <a:buClr>
                <a:srgbClr val="000000"/>
              </a:buClr>
              <a:buFont typeface="Arial"/>
              <a:buChar char="•"/>
            </a:pPr>
            <a:r>
              <a:rPr b="0" lang="ru-RU" sz="1800" spc="-1" strike="noStrike">
                <a:solidFill>
                  <a:srgbClr val="000000"/>
                </a:solidFill>
                <a:latin typeface="Calibri"/>
              </a:rPr>
              <a:t>Анализируя выполнение заданий </a:t>
            </a:r>
            <a:r>
              <a:rPr b="1" lang="ru-RU" sz="1800" spc="-1" strike="noStrike">
                <a:solidFill>
                  <a:srgbClr val="000000"/>
                </a:solidFill>
                <a:latin typeface="Calibri"/>
              </a:rPr>
              <a:t>2 части</a:t>
            </a:r>
            <a:r>
              <a:rPr b="0" lang="ru-RU" sz="1800" spc="-1" strike="noStrike">
                <a:solidFill>
                  <a:srgbClr val="000000"/>
                </a:solidFill>
                <a:latin typeface="Calibri"/>
              </a:rPr>
              <a:t> работы участниками экзамена, относящимися к этой категории, следует отметить, что:</a:t>
            </a:r>
            <a:r>
              <a:rPr b="0" i="1" lang="ru-RU" sz="1800" spc="-1" strike="noStrike">
                <a:solidFill>
                  <a:srgbClr val="000000"/>
                </a:solidFill>
                <a:latin typeface="Calibri"/>
              </a:rPr>
              <a:t> </a:t>
            </a:r>
            <a:endParaRPr b="0" lang="ru-RU" sz="1800" spc="-1" strike="noStrike">
              <a:solidFill>
                <a:srgbClr val="000000"/>
              </a:solidFill>
              <a:latin typeface="Calibri"/>
            </a:endParaRPr>
          </a:p>
          <a:p>
            <a:pPr marL="108000">
              <a:lnSpc>
                <a:spcPct val="100000"/>
              </a:lnSpc>
              <a:spcBef>
                <a:spcPts val="360"/>
              </a:spcBef>
              <a:buClr>
                <a:srgbClr val="000000"/>
              </a:buClr>
              <a:buFont typeface="Arial"/>
              <a:buChar char="•"/>
            </a:pPr>
            <a:r>
              <a:rPr b="0" lang="ru-RU" sz="1800" spc="-1" strike="noStrike">
                <a:solidFill>
                  <a:srgbClr val="000000"/>
                </a:solidFill>
                <a:latin typeface="Calibri"/>
              </a:rPr>
              <a:t>выполнение заданий базового уровня сложности </a:t>
            </a:r>
            <a:r>
              <a:rPr b="1" lang="ru-RU" sz="1800" spc="-1" strike="noStrike">
                <a:solidFill>
                  <a:srgbClr val="000000"/>
                </a:solidFill>
                <a:latin typeface="Calibri"/>
              </a:rPr>
              <a:t>2 части</a:t>
            </a:r>
            <a:r>
              <a:rPr b="0" lang="ru-RU" sz="1800" spc="-1" strike="noStrike">
                <a:solidFill>
                  <a:srgbClr val="000000"/>
                </a:solidFill>
                <a:latin typeface="Calibri"/>
              </a:rPr>
              <a:t> работы </a:t>
            </a:r>
            <a:r>
              <a:rPr b="1" i="1" lang="ru-RU" sz="1800" spc="-1" strike="noStrike">
                <a:solidFill>
                  <a:srgbClr val="000000"/>
                </a:solidFill>
                <a:latin typeface="Calibri"/>
              </a:rPr>
              <a:t>18, 22, 23</a:t>
            </a:r>
            <a:r>
              <a:rPr b="1" lang="ru-RU" sz="1800" spc="-1" strike="noStrike">
                <a:solidFill>
                  <a:srgbClr val="000000"/>
                </a:solidFill>
                <a:latin typeface="Calibri"/>
              </a:rPr>
              <a:t> </a:t>
            </a:r>
            <a:r>
              <a:rPr b="0" lang="ru-RU" sz="1800" spc="-1" strike="noStrike">
                <a:solidFill>
                  <a:srgbClr val="000000"/>
                </a:solidFill>
                <a:latin typeface="Calibri"/>
              </a:rPr>
              <a:t>носит фрагментарный характер, значительная часть участников ЕГЭ к выполнению заданий не приступает.  Качество выполнения составляет 2,6%- 14,4%;</a:t>
            </a:r>
            <a:endParaRPr b="0" lang="ru-RU" sz="1800" spc="-1" strike="noStrike">
              <a:solidFill>
                <a:srgbClr val="000000"/>
              </a:solidFill>
              <a:latin typeface="Calibri"/>
            </a:endParaRPr>
          </a:p>
          <a:p>
            <a:pPr marL="108000">
              <a:lnSpc>
                <a:spcPct val="100000"/>
              </a:lnSpc>
              <a:spcBef>
                <a:spcPts val="360"/>
              </a:spcBef>
              <a:buClr>
                <a:srgbClr val="000000"/>
              </a:buClr>
              <a:buFont typeface="Arial"/>
              <a:buChar char="•"/>
            </a:pPr>
            <a:r>
              <a:rPr b="0" lang="ru-RU" sz="1800" spc="-1" strike="noStrike">
                <a:solidFill>
                  <a:srgbClr val="000000"/>
                </a:solidFill>
                <a:latin typeface="Calibri"/>
              </a:rPr>
              <a:t>задания высокого уровня сложности составляет от 0,7% в </a:t>
            </a:r>
            <a:r>
              <a:rPr b="0" i="1" lang="ru-RU" sz="1800" spc="-1" strike="noStrike">
                <a:solidFill>
                  <a:srgbClr val="000000"/>
                </a:solidFill>
                <a:latin typeface="Calibri"/>
              </a:rPr>
              <a:t>задании 25</a:t>
            </a:r>
            <a:r>
              <a:rPr b="0" lang="ru-RU" sz="1800" spc="-1" strike="noStrike">
                <a:solidFill>
                  <a:srgbClr val="000000"/>
                </a:solidFill>
                <a:latin typeface="Calibri"/>
              </a:rPr>
              <a:t> до 10,6% в </a:t>
            </a:r>
            <a:r>
              <a:rPr b="0" i="1" lang="ru-RU" sz="1800" spc="-1" strike="noStrike">
                <a:solidFill>
                  <a:srgbClr val="000000"/>
                </a:solidFill>
                <a:latin typeface="Calibri"/>
              </a:rPr>
              <a:t>задании 19</a:t>
            </a:r>
            <a:r>
              <a:rPr b="0" lang="ru-RU" sz="1800" spc="-1" strike="noStrike">
                <a:solidFill>
                  <a:srgbClr val="000000"/>
                </a:solidFill>
                <a:latin typeface="Calibri"/>
              </a:rPr>
              <a:t>, количество работ с выполненными заданиями в данной категории крайне невелико, что затрудняет анализ допущенных ошибок.</a:t>
            </a:r>
            <a:endParaRPr b="0" lang="ru-RU" sz="1800" spc="-1" strike="noStrike">
              <a:solidFill>
                <a:srgbClr val="000000"/>
              </a:solidFill>
              <a:latin typeface="Calibri"/>
            </a:endParaRPr>
          </a:p>
          <a:p>
            <a:pPr marL="108000">
              <a:lnSpc>
                <a:spcPct val="100000"/>
              </a:lnSpc>
              <a:spcBef>
                <a:spcPts val="360"/>
              </a:spcBef>
              <a:buClr>
                <a:srgbClr val="000000"/>
              </a:buClr>
              <a:buFont typeface="Arial"/>
              <a:buChar char="•"/>
            </a:pPr>
            <a:r>
              <a:rPr b="0" lang="ru-RU" sz="1800" spc="-1" strike="noStrike">
                <a:solidFill>
                  <a:srgbClr val="000000"/>
                </a:solidFill>
                <a:latin typeface="Calibri"/>
              </a:rPr>
              <a:t>выполнение большинства заданий, требующих развернутого ответа, самостоятельных формулировок и выводов вызывает у экзаменуемых большие затруднения, уровень сложности этих заданий мало влияет на результативность их выполнения.</a:t>
            </a:r>
            <a:endParaRPr b="0" lang="ru-RU" sz="1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TextShape 1"/>
          <p:cNvSpPr txBox="1"/>
          <p:nvPr/>
        </p:nvSpPr>
        <p:spPr>
          <a:xfrm>
            <a:off x="0" y="0"/>
            <a:ext cx="9143640" cy="548280"/>
          </a:xfrm>
          <a:prstGeom prst="rect">
            <a:avLst/>
          </a:prstGeom>
          <a:solidFill>
            <a:srgbClr val="fdeada"/>
          </a:soli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000" spc="-1" strike="noStrike">
                <a:solidFill>
                  <a:srgbClr val="000000"/>
                </a:solidFill>
                <a:latin typeface="Calibri"/>
              </a:rPr>
              <a:t>Группа 2 (42-60 т.б)</a:t>
            </a:r>
            <a:b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242" name="TextShape 2"/>
          <p:cNvSpPr txBox="1"/>
          <p:nvPr/>
        </p:nvSpPr>
        <p:spPr>
          <a:xfrm>
            <a:off x="0" y="692640"/>
            <a:ext cx="9143640" cy="6165000"/>
          </a:xfrm>
          <a:prstGeom prst="rect">
            <a:avLst/>
          </a:prstGeom>
          <a:solidFill>
            <a:srgbClr val="f2f2f2"/>
          </a:solidFill>
          <a:ln w="38160">
            <a:solidFill>
              <a:srgbClr val="e46c0a"/>
            </a:solidFill>
            <a:round/>
          </a:ln>
          <a:effectLst>
            <a:outerShdw dist="20160" dir="5400000">
              <a:srgbClr val="000000">
                <a:alpha val="38000"/>
              </a:srgbClr>
            </a:outerShdw>
          </a:effectLst>
        </p:spPr>
        <p:txBody>
          <a:bodyPr>
            <a:normAutofit fontScale="82000"/>
          </a:bodyPr>
          <a:p>
            <a:pPr marL="343080" indent="-342720" algn="just">
              <a:lnSpc>
                <a:spcPct val="100000"/>
              </a:lnSpc>
              <a:spcBef>
                <a:spcPts val="479"/>
              </a:spcBef>
            </a:pPr>
            <a:r>
              <a:rPr b="0" lang="ru-RU" sz="2400" spc="-1" strike="noStrike">
                <a:solidFill>
                  <a:srgbClr val="000000"/>
                </a:solidFill>
                <a:latin typeface="Calibri"/>
              </a:rPr>
              <a:t>      </a:t>
            </a:r>
            <a:r>
              <a:rPr b="0" lang="ru-RU" sz="2400" spc="-1" strike="noStrike">
                <a:solidFill>
                  <a:srgbClr val="000000"/>
                </a:solidFill>
                <a:latin typeface="Calibri"/>
              </a:rPr>
              <a:t>В группу вошло 1288 человек, это самая большая тестовая категория участников ЕГЭ, поэтому их затруднения повторяют общий проблемы 2022 года. С наиболее низкими результатами выполнены задания содержательных блоков «Политика» и «Право».</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В </a:t>
            </a:r>
            <a:r>
              <a:rPr b="1" lang="ru-RU" sz="2400" spc="-1" strike="noStrike">
                <a:solidFill>
                  <a:srgbClr val="000000"/>
                </a:solidFill>
                <a:latin typeface="Calibri"/>
              </a:rPr>
              <a:t>1 части</a:t>
            </a:r>
            <a:r>
              <a:rPr b="0" lang="ru-RU" sz="2400" spc="-1" strike="noStrike">
                <a:solidFill>
                  <a:srgbClr val="000000"/>
                </a:solidFill>
                <a:latin typeface="Calibri"/>
              </a:rPr>
              <a:t> работы низкое качество выполнения проявилось в выполнении </a:t>
            </a:r>
            <a:r>
              <a:rPr b="1" i="1" lang="ru-RU" sz="2400" spc="-1" strike="noStrike">
                <a:solidFill>
                  <a:srgbClr val="000000"/>
                </a:solidFill>
                <a:latin typeface="Calibri"/>
              </a:rPr>
              <a:t>заданий 6, 12, 13, 15</a:t>
            </a:r>
            <a:r>
              <a:rPr b="1" lang="ru-RU" sz="2400" spc="-1" strike="noStrike">
                <a:solidFill>
                  <a:srgbClr val="000000"/>
                </a:solidFill>
                <a:latin typeface="Calibri"/>
              </a:rPr>
              <a:t>, </a:t>
            </a:r>
            <a:r>
              <a:rPr b="0" lang="ru-RU" sz="2400" spc="-1" strike="noStrike">
                <a:solidFill>
                  <a:srgbClr val="000000"/>
                </a:solidFill>
                <a:latin typeface="Calibri"/>
              </a:rPr>
              <a:t>проверяющие темы:</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занятость и безработица, виды безработицы</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гражданские правоотношения в РФ</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структура государственной власти в РФ, полномочия органов государственной власти РФ;</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основы конституционного строя РФ, права и обязанности граждан РФ;</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Во </a:t>
            </a:r>
            <a:r>
              <a:rPr b="1" lang="ru-RU" sz="2400" spc="-1" strike="noStrike">
                <a:solidFill>
                  <a:srgbClr val="000000"/>
                </a:solidFill>
                <a:latin typeface="Calibri"/>
              </a:rPr>
              <a:t>2 части</a:t>
            </a:r>
            <a:r>
              <a:rPr b="0" lang="ru-RU" sz="2400" spc="-1" strike="noStrike">
                <a:solidFill>
                  <a:srgbClr val="000000"/>
                </a:solidFill>
                <a:latin typeface="Calibri"/>
              </a:rPr>
              <a:t> работы у участников этой группы также отмечаются затруднения в работе с понятием (</a:t>
            </a:r>
            <a:r>
              <a:rPr b="0" i="1" lang="ru-RU" sz="2400" spc="-1" strike="noStrike">
                <a:solidFill>
                  <a:srgbClr val="000000"/>
                </a:solidFill>
                <a:latin typeface="Calibri"/>
              </a:rPr>
              <a:t>задание 18</a:t>
            </a:r>
            <a:r>
              <a:rPr b="0" lang="ru-RU" sz="2400" spc="-1" strike="noStrike">
                <a:solidFill>
                  <a:srgbClr val="000000"/>
                </a:solidFill>
                <a:latin typeface="Calibri"/>
              </a:rPr>
              <a:t>), работе с применением знаний в повседневной жизни (</a:t>
            </a:r>
            <a:r>
              <a:rPr b="0" i="1" lang="ru-RU" sz="2400" spc="-1" strike="noStrike">
                <a:solidFill>
                  <a:srgbClr val="000000"/>
                </a:solidFill>
                <a:latin typeface="Calibri"/>
              </a:rPr>
              <a:t>задание 22</a:t>
            </a:r>
            <a:r>
              <a:rPr b="0" lang="ru-RU" sz="2400" spc="-1" strike="noStrike">
                <a:solidFill>
                  <a:srgbClr val="000000"/>
                </a:solidFill>
                <a:latin typeface="Calibri"/>
              </a:rPr>
              <a:t>), анализом и реконструкцией элементов информации на основе Конституции РФ (</a:t>
            </a:r>
            <a:r>
              <a:rPr b="0" i="1" lang="ru-RU" sz="2400" spc="-1" strike="noStrike">
                <a:solidFill>
                  <a:srgbClr val="000000"/>
                </a:solidFill>
                <a:latin typeface="Calibri"/>
              </a:rPr>
              <a:t>задание 23</a:t>
            </a:r>
            <a:r>
              <a:rPr b="0" lang="ru-RU" sz="2400" spc="-1" strike="noStrike">
                <a:solidFill>
                  <a:srgbClr val="000000"/>
                </a:solidFill>
                <a:latin typeface="Calibri"/>
              </a:rPr>
              <a:t>). При выполнении заданий высокого уровня сложности участники этой группы продолжают испытывать проблемы в работе со сложным планом (</a:t>
            </a:r>
            <a:r>
              <a:rPr b="0" i="1" lang="ru-RU" sz="2400" spc="-1" strike="noStrike">
                <a:solidFill>
                  <a:srgbClr val="000000"/>
                </a:solidFill>
                <a:latin typeface="Calibri"/>
              </a:rPr>
              <a:t>задание 24</a:t>
            </a:r>
            <a:r>
              <a:rPr b="0" lang="ru-RU" sz="2400" spc="-1" strike="noStrike">
                <a:solidFill>
                  <a:srgbClr val="000000"/>
                </a:solidFill>
                <a:latin typeface="Calibri"/>
              </a:rPr>
              <a:t>). </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На очень низком уровне выполнено </a:t>
            </a:r>
            <a:r>
              <a:rPr b="0" i="1" lang="ru-RU" sz="2400" spc="-1" strike="noStrike">
                <a:solidFill>
                  <a:srgbClr val="000000"/>
                </a:solidFill>
                <a:latin typeface="Calibri"/>
              </a:rPr>
              <a:t>задание 25</a:t>
            </a:r>
            <a:r>
              <a:rPr b="0" lang="ru-RU" sz="2400" spc="-1" strike="noStrike">
                <a:solidFill>
                  <a:srgbClr val="000000"/>
                </a:solidFill>
                <a:latin typeface="Calibri"/>
              </a:rPr>
              <a:t>.</a:t>
            </a:r>
            <a:endParaRPr b="0" lang="ru-RU"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TextShape 1"/>
          <p:cNvSpPr txBox="1"/>
          <p:nvPr/>
        </p:nvSpPr>
        <p:spPr>
          <a:xfrm>
            <a:off x="179640" y="0"/>
            <a:ext cx="8784720" cy="548280"/>
          </a:xfrm>
          <a:prstGeom prst="rect">
            <a:avLst/>
          </a:prstGeom>
          <a:solidFill>
            <a:srgbClr val="fdeada"/>
          </a:soli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400" spc="-1" strike="noStrike">
                <a:solidFill>
                  <a:srgbClr val="000000"/>
                </a:solidFill>
                <a:latin typeface="Calibri"/>
              </a:rPr>
              <a:t>Группа 3 (60-80 т.б)</a:t>
            </a:r>
            <a:b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244" name="TextShape 2"/>
          <p:cNvSpPr txBox="1"/>
          <p:nvPr/>
        </p:nvSpPr>
        <p:spPr>
          <a:xfrm>
            <a:off x="251640" y="764640"/>
            <a:ext cx="8640720" cy="5904360"/>
          </a:xfrm>
          <a:prstGeom prst="rect">
            <a:avLst/>
          </a:prstGeom>
          <a:solidFill>
            <a:srgbClr val="f2f2f2"/>
          </a:solidFill>
          <a:ln w="38160">
            <a:solidFill>
              <a:srgbClr val="e46c0a"/>
            </a:solidFill>
            <a:round/>
          </a:ln>
          <a:effectLst>
            <a:outerShdw dist="20160" dir="5400000">
              <a:srgbClr val="000000">
                <a:alpha val="38000"/>
              </a:srgbClr>
            </a:outerShdw>
          </a:effectLst>
        </p:spPr>
        <p:txBody>
          <a:bodyPr>
            <a:normAutofit fontScale="59000"/>
          </a:bodyPr>
          <a:p>
            <a:pPr marL="343080" indent="-342720" algn="just">
              <a:lnSpc>
                <a:spcPct val="100000"/>
              </a:lnSpc>
              <a:spcBef>
                <a:spcPts val="479"/>
              </a:spcBef>
            </a:pPr>
            <a:r>
              <a:rPr b="0" lang="ru-RU" sz="2400" spc="-1" strike="noStrike">
                <a:solidFill>
                  <a:srgbClr val="000000"/>
                </a:solidFill>
                <a:latin typeface="Calibri"/>
              </a:rPr>
              <a:t>       </a:t>
            </a:r>
            <a:r>
              <a:rPr b="0" lang="ru-RU" sz="2400" spc="-1" strike="noStrike">
                <a:solidFill>
                  <a:srgbClr val="000000"/>
                </a:solidFill>
                <a:latin typeface="Calibri"/>
              </a:rPr>
              <a:t>Следует отметить, что выполнение заданий </a:t>
            </a:r>
            <a:r>
              <a:rPr b="1" lang="ru-RU" sz="2400" spc="-1" strike="noStrike">
                <a:solidFill>
                  <a:srgbClr val="000000"/>
                </a:solidFill>
                <a:latin typeface="Calibri"/>
              </a:rPr>
              <a:t>1 части</a:t>
            </a:r>
            <a:r>
              <a:rPr b="0" lang="ru-RU" sz="2400" spc="-1" strike="noStrike">
                <a:solidFill>
                  <a:srgbClr val="000000"/>
                </a:solidFill>
                <a:latin typeface="Calibri"/>
              </a:rPr>
              <a:t> КИМ ЕГЭ у участников экзамена, отнесенных к этой группе, составляет более 78%, что свидетельствует о прочных предметных знаниях и сформированности значимых предметных умений и способов познавательной деятельности. Уровень выполнения </a:t>
            </a:r>
            <a:r>
              <a:rPr b="1" lang="ru-RU" sz="2400" spc="-1" strike="noStrike">
                <a:solidFill>
                  <a:srgbClr val="000000"/>
                </a:solidFill>
                <a:latin typeface="Calibri"/>
              </a:rPr>
              <a:t>1 части</a:t>
            </a:r>
            <a:r>
              <a:rPr b="0" lang="ru-RU" sz="2400" spc="-1" strike="noStrike">
                <a:solidFill>
                  <a:srgbClr val="000000"/>
                </a:solidFill>
                <a:latin typeface="Calibri"/>
              </a:rPr>
              <a:t>  в 2022 году несколько снизился.</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Качество выполнения заданий по содержательным блокам «Человек и общество»,  «Социальные отношения», «Политика», «Право» уменьшилось. </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Работа по вопросам содержательных блоков «Экономика» демонстрирует рост за счет выполнения </a:t>
            </a:r>
            <a:r>
              <a:rPr b="0" i="1" lang="ru-RU" sz="2400" spc="-1" strike="noStrike">
                <a:solidFill>
                  <a:srgbClr val="000000"/>
                </a:solidFill>
                <a:latin typeface="Calibri"/>
              </a:rPr>
              <a:t>заданий 5 и 7</a:t>
            </a:r>
            <a:r>
              <a:rPr b="0" lang="ru-RU" sz="2400" spc="-1" strike="noStrike">
                <a:solidFill>
                  <a:srgbClr val="000000"/>
                </a:solidFill>
                <a:latin typeface="Calibri"/>
              </a:rPr>
              <a:t>.</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Процент выполнения значительного  ниже  среднего по </a:t>
            </a:r>
            <a:r>
              <a:rPr b="1" lang="ru-RU" sz="2400" spc="-1" strike="noStrike">
                <a:solidFill>
                  <a:srgbClr val="000000"/>
                </a:solidFill>
                <a:latin typeface="Calibri"/>
              </a:rPr>
              <a:t>1 части</a:t>
            </a:r>
            <a:r>
              <a:rPr b="0" lang="ru-RU" sz="2400" spc="-1" strike="noStrike">
                <a:solidFill>
                  <a:srgbClr val="000000"/>
                </a:solidFill>
                <a:latin typeface="Calibri"/>
              </a:rPr>
              <a:t> работы  у </a:t>
            </a:r>
            <a:r>
              <a:rPr b="0" i="1" lang="ru-RU" sz="2400" spc="-1" strike="noStrike">
                <a:solidFill>
                  <a:srgbClr val="000000"/>
                </a:solidFill>
                <a:latin typeface="Calibri"/>
              </a:rPr>
              <a:t>заданий 4,10,11,15</a:t>
            </a:r>
            <a:r>
              <a:rPr b="0" lang="ru-RU" sz="2400" spc="-1" strike="noStrike">
                <a:solidFill>
                  <a:srgbClr val="000000"/>
                </a:solidFill>
                <a:latin typeface="Calibri"/>
              </a:rPr>
              <a:t>. Следует обратить внимание на темы:</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человек</a:t>
            </a:r>
            <a:r>
              <a:rPr b="0" lang="ru-RU" sz="2400" spc="-1" strike="noStrike">
                <a:solidFill>
                  <a:srgbClr val="000000"/>
                </a:solidFill>
                <a:latin typeface="Calibri"/>
              </a:rPr>
              <a:t>	</a:t>
            </a:r>
            <a:r>
              <a:rPr b="0" lang="ru-RU" sz="2400" spc="-1" strike="noStrike">
                <a:solidFill>
                  <a:srgbClr val="000000"/>
                </a:solidFill>
                <a:latin typeface="Calibri"/>
              </a:rPr>
              <a:t>как</a:t>
            </a:r>
            <a:r>
              <a:rPr b="0" lang="ru-RU" sz="2400" spc="-1" strike="noStrike">
                <a:solidFill>
                  <a:srgbClr val="000000"/>
                </a:solidFill>
                <a:latin typeface="Calibri"/>
              </a:rPr>
              <a:t>	</a:t>
            </a:r>
            <a:r>
              <a:rPr b="0" lang="ru-RU" sz="2400" spc="-1" strike="noStrike">
                <a:solidFill>
                  <a:srgbClr val="000000"/>
                </a:solidFill>
                <a:latin typeface="Calibri"/>
              </a:rPr>
              <a:t>результат</a:t>
            </a:r>
            <a:r>
              <a:rPr b="0" lang="ru-RU" sz="2400" spc="-1" strike="noStrike">
                <a:solidFill>
                  <a:srgbClr val="000000"/>
                </a:solidFill>
                <a:latin typeface="Calibri"/>
              </a:rPr>
              <a:t>	</a:t>
            </a:r>
            <a:r>
              <a:rPr b="0" lang="ru-RU" sz="2400" spc="-1" strike="noStrike">
                <a:solidFill>
                  <a:srgbClr val="000000"/>
                </a:solidFill>
                <a:latin typeface="Calibri"/>
              </a:rPr>
              <a:t>биологической</a:t>
            </a:r>
            <a:r>
              <a:rPr b="0" lang="ru-RU" sz="2400" spc="-1" strike="noStrike">
                <a:solidFill>
                  <a:srgbClr val="000000"/>
                </a:solidFill>
                <a:latin typeface="Calibri"/>
              </a:rPr>
              <a:t>	</a:t>
            </a:r>
            <a:r>
              <a:rPr b="0" lang="ru-RU" sz="2400" spc="-1" strike="noStrike">
                <a:solidFill>
                  <a:srgbClr val="000000"/>
                </a:solidFill>
                <a:latin typeface="Calibri"/>
              </a:rPr>
              <a:t>и</a:t>
            </a:r>
            <a:r>
              <a:rPr b="0" lang="ru-RU" sz="2400" spc="-1" strike="noStrike">
                <a:solidFill>
                  <a:srgbClr val="000000"/>
                </a:solidFill>
                <a:latin typeface="Calibri"/>
              </a:rPr>
              <a:t>	</a:t>
            </a:r>
            <a:r>
              <a:rPr b="0" lang="ru-RU" sz="2400" spc="-1" strike="noStrike">
                <a:solidFill>
                  <a:srgbClr val="000000"/>
                </a:solidFill>
                <a:latin typeface="Calibri"/>
              </a:rPr>
              <a:t>социокультурной эволюции;</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духовная жизнь и духовный мир человека. Общественное и индивидуальное сознание;</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политическая идеология, её роль в обществе. Основные идейно-политические течения современности;</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политические партии, их признаки, функции, классификация, виды. Типы партийных систем;</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понятие, признаки, типология общественно-политических движений;</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политическая элита.</a:t>
            </a:r>
            <a:endParaRPr b="0" lang="ru-RU" sz="2400" spc="-1" strike="noStrike">
              <a:solidFill>
                <a:srgbClr val="000000"/>
              </a:solidFill>
              <a:latin typeface="Calibri"/>
            </a:endParaRPr>
          </a:p>
          <a:p>
            <a:pPr algn="just">
              <a:lnSpc>
                <a:spcPct val="100000"/>
              </a:lnSpc>
              <a:spcBef>
                <a:spcPts val="479"/>
              </a:spcBef>
            </a:pPr>
            <a:endParaRPr b="0" lang="ru-RU"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TextShape 1"/>
          <p:cNvSpPr txBox="1"/>
          <p:nvPr/>
        </p:nvSpPr>
        <p:spPr>
          <a:xfrm>
            <a:off x="179640" y="0"/>
            <a:ext cx="8784720" cy="548280"/>
          </a:xfrm>
          <a:prstGeom prst="rect">
            <a:avLst/>
          </a:prstGeom>
          <a:solidFill>
            <a:srgbClr val="fdeada"/>
          </a:soli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400" spc="-1" strike="noStrike">
                <a:solidFill>
                  <a:srgbClr val="000000"/>
                </a:solidFill>
                <a:latin typeface="Calibri"/>
              </a:rPr>
              <a:t>Группа 3 (60-80 т.б)</a:t>
            </a:r>
            <a:b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246" name="TextShape 2"/>
          <p:cNvSpPr txBox="1"/>
          <p:nvPr/>
        </p:nvSpPr>
        <p:spPr>
          <a:xfrm>
            <a:off x="251640" y="764640"/>
            <a:ext cx="8640720" cy="5904360"/>
          </a:xfrm>
          <a:prstGeom prst="rect">
            <a:avLst/>
          </a:prstGeom>
          <a:solidFill>
            <a:srgbClr val="f2f2f2"/>
          </a:solidFill>
          <a:ln w="38160">
            <a:solidFill>
              <a:srgbClr val="e46c0a"/>
            </a:solidFill>
            <a:round/>
          </a:ln>
          <a:effectLst>
            <a:outerShdw dist="20160" dir="5400000">
              <a:srgbClr val="000000">
                <a:alpha val="38000"/>
              </a:srgbClr>
            </a:outerShdw>
          </a:effectLst>
        </p:spPr>
        <p:txBody>
          <a:bodyPr>
            <a:normAutofit fontScale="76000"/>
          </a:bodyPr>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Говоря о сформированности учебных навыков, умений нужно отметить, что выполнение по блокам умений колеблется от 75% до 81%.  В рамках групп анализируемых умений наибольшие затруднения вызывает </a:t>
            </a:r>
            <a:r>
              <a:rPr b="0" i="1" lang="ru-RU" sz="2400" spc="-1" strike="noStrike">
                <a:solidFill>
                  <a:srgbClr val="000000"/>
                </a:solidFill>
                <a:latin typeface="Calibri"/>
              </a:rPr>
              <a:t>позиция 2.1. </a:t>
            </a:r>
            <a:r>
              <a:rPr b="0" lang="ru-RU" sz="2400" spc="-1" strike="noStrike">
                <a:solidFill>
                  <a:srgbClr val="000000"/>
                </a:solidFill>
                <a:latin typeface="Calibri"/>
              </a:rPr>
              <a:t>(владение базовым понятийным аппаратом социальных наук в форме выбора позиций из перечня), особенность данной категории состоит в выполнении заданий с потерей одного балла из двух за задание.</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Участники экзамена в этой статистической группе берутся, как правило, за выполнение всех заданий второй части ЕГЭ. Они на высоком уровне справляются с базовыми </a:t>
            </a:r>
            <a:r>
              <a:rPr b="1" i="1" lang="ru-RU" sz="2400" spc="-1" strike="noStrike">
                <a:solidFill>
                  <a:srgbClr val="000000"/>
                </a:solidFill>
                <a:latin typeface="Calibri"/>
              </a:rPr>
              <a:t>заданиями 17 и 21</a:t>
            </a:r>
            <a:r>
              <a:rPr b="1" lang="ru-RU" sz="2400" spc="-1" strike="noStrike">
                <a:solidFill>
                  <a:srgbClr val="000000"/>
                </a:solidFill>
                <a:latin typeface="Calibri"/>
              </a:rPr>
              <a:t> </a:t>
            </a:r>
            <a:r>
              <a:rPr b="0" lang="ru-RU" sz="2400" spc="-1" strike="noStrike">
                <a:solidFill>
                  <a:srgbClr val="000000"/>
                </a:solidFill>
                <a:latin typeface="Calibri"/>
              </a:rPr>
              <a:t>– процент выполнения выше 97,3% и 90,2% соответственно. </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Больше сложностей, чем в 2021 году вызвало </a:t>
            </a:r>
            <a:r>
              <a:rPr b="1" i="1" lang="ru-RU" sz="2400" spc="-1" strike="noStrike">
                <a:solidFill>
                  <a:srgbClr val="000000"/>
                </a:solidFill>
                <a:latin typeface="Calibri"/>
              </a:rPr>
              <a:t>задание 19</a:t>
            </a:r>
            <a:r>
              <a:rPr b="1" lang="ru-RU" sz="2400" spc="-1" strike="noStrike">
                <a:solidFill>
                  <a:srgbClr val="000000"/>
                </a:solidFill>
                <a:latin typeface="Calibri"/>
              </a:rPr>
              <a:t>. </a:t>
            </a:r>
            <a:r>
              <a:rPr b="0" lang="ru-RU" sz="2400" spc="-1" strike="noStrike">
                <a:solidFill>
                  <a:srgbClr val="000000"/>
                </a:solidFill>
                <a:latin typeface="Calibri"/>
              </a:rPr>
              <a:t>Снижение качества выполнения связано с невозможностью в текущем году приводить неверные примеры наряду с верными позициями.  </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0" lang="ru-RU" sz="2400" spc="-1" strike="noStrike">
                <a:solidFill>
                  <a:srgbClr val="000000"/>
                </a:solidFill>
                <a:latin typeface="Calibri"/>
              </a:rPr>
              <a:t>Выполнение</a:t>
            </a:r>
            <a:r>
              <a:rPr b="0" i="1" lang="ru-RU" sz="2400" spc="-1" strike="noStrike">
                <a:solidFill>
                  <a:srgbClr val="000000"/>
                </a:solidFill>
                <a:latin typeface="Calibri"/>
              </a:rPr>
              <a:t> задания 18 </a:t>
            </a:r>
            <a:r>
              <a:rPr b="0" lang="ru-RU" sz="2400" spc="-1" strike="noStrike">
                <a:solidFill>
                  <a:srgbClr val="000000"/>
                </a:solidFill>
                <a:latin typeface="Calibri"/>
              </a:rPr>
              <a:t>зависит от того, какой термин будет заявлен в задании. Часто  в этой группе встречаются работы, где раскрытие смысла понятия содержит только одну сущностную характеристику, иногда при раскрытии смысла  понятия допускаются теоретические ошибки. </a:t>
            </a:r>
            <a:endParaRPr b="0" lang="ru-RU" sz="2400" spc="-1" strike="noStrike">
              <a:solidFill>
                <a:srgbClr val="000000"/>
              </a:solidFill>
              <a:latin typeface="Calibri"/>
            </a:endParaRPr>
          </a:p>
          <a:p>
            <a:pPr algn="just">
              <a:lnSpc>
                <a:spcPct val="100000"/>
              </a:lnSpc>
              <a:spcBef>
                <a:spcPts val="479"/>
              </a:spcBef>
            </a:pPr>
            <a:endParaRPr b="0" lang="ru-RU"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76" name="Table 1"/>
          <p:cNvGraphicFramePr/>
          <p:nvPr/>
        </p:nvGraphicFramePr>
        <p:xfrm>
          <a:off x="179640" y="1134720"/>
          <a:ext cx="8784720" cy="5374800"/>
        </p:xfrm>
        <a:graphic>
          <a:graphicData uri="http://schemas.openxmlformats.org/drawingml/2006/table">
            <a:tbl>
              <a:tblPr/>
              <a:tblGrid>
                <a:gridCol w="5978880"/>
                <a:gridCol w="2805840"/>
              </a:tblGrid>
              <a:tr h="637920">
                <a:tc>
                  <a:txBody>
                    <a:bodyPr lIns="68400" rIns="68400" tIns="0" bIns="0">
                      <a:noAutofit/>
                    </a:bodyPr>
                    <a:p>
                      <a:pPr algn="just">
                        <a:lnSpc>
                          <a:spcPct val="100000"/>
                        </a:lnSpc>
                      </a:pPr>
                      <a:r>
                        <a:rPr b="1" lang="ru-RU" sz="2800" spc="-1" strike="noStrike">
                          <a:solidFill>
                            <a:srgbClr val="000000"/>
                          </a:solidFill>
                          <a:latin typeface="Times New Roman"/>
                          <a:ea typeface="Times New Roman"/>
                        </a:rPr>
                        <a:t>Всего участников ЕГЭ по предмету</a:t>
                      </a: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c>
                  <a:txBody>
                    <a:bodyPr lIns="68400" rIns="68400" tIns="0" bIns="0" anchor="b">
                      <a:noAutofit/>
                    </a:bodyPr>
                    <a:p>
                      <a:pPr algn="ctr">
                        <a:lnSpc>
                          <a:spcPct val="100000"/>
                        </a:lnSpc>
                      </a:pPr>
                      <a:r>
                        <a:rPr b="1" lang="ru-RU" sz="2800" spc="-1" strike="noStrike">
                          <a:solidFill>
                            <a:srgbClr val="000000"/>
                          </a:solidFill>
                          <a:latin typeface="Times New Roman"/>
                          <a:ea typeface="Calibri"/>
                        </a:rPr>
                        <a:t>3077</a:t>
                      </a: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r>
              <a:tr h="1236600">
                <a:tc>
                  <a:txBody>
                    <a:bodyPr lIns="68400" rIns="68400" tIns="0" bIns="0">
                      <a:noAutofit/>
                    </a:bodyPr>
                    <a:p>
                      <a:pPr algn="ctr">
                        <a:lnSpc>
                          <a:spcPct val="100000"/>
                        </a:lnSpc>
                      </a:pPr>
                      <a:r>
                        <a:rPr b="0" lang="ru-RU" sz="2800" spc="-1" strike="noStrike">
                          <a:solidFill>
                            <a:srgbClr val="000000"/>
                          </a:solidFill>
                          <a:latin typeface="Times New Roman"/>
                          <a:ea typeface="Times New Roman"/>
                        </a:rPr>
                        <a:t>Из них:</a:t>
                      </a:r>
                      <a:endParaRPr b="0" lang="ru-RU" sz="2800" spc="-1" strike="noStrike">
                        <a:latin typeface="Arial"/>
                      </a:endParaRPr>
                    </a:p>
                    <a:p>
                      <a:pPr algn="ctr">
                        <a:lnSpc>
                          <a:spcPct val="100000"/>
                        </a:lnSpc>
                      </a:pPr>
                      <a:r>
                        <a:rPr b="0" lang="ru-RU" sz="2800" spc="-1" strike="noStrike">
                          <a:solidFill>
                            <a:srgbClr val="000000"/>
                          </a:solidFill>
                          <a:latin typeface="Times New Roman"/>
                          <a:ea typeface="Calibri"/>
                        </a:rPr>
                        <a:t>выпускников текущего года, обучающихся по программам СОО</a:t>
                      </a: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c>
                  <a:txBody>
                    <a:bodyPr lIns="68400" rIns="68400" tIns="0" bIns="0" anchor="b">
                      <a:noAutofit/>
                    </a:bodyPr>
                    <a:p>
                      <a:pPr algn="ctr">
                        <a:lnSpc>
                          <a:spcPct val="100000"/>
                        </a:lnSpc>
                      </a:pPr>
                      <a:r>
                        <a:rPr b="1" lang="ru-RU" sz="2800" spc="-1" strike="noStrike">
                          <a:solidFill>
                            <a:srgbClr val="000000"/>
                          </a:solidFill>
                          <a:latin typeface="Times New Roman"/>
                          <a:ea typeface="Calibri"/>
                        </a:rPr>
                        <a:t> </a:t>
                      </a:r>
                      <a:r>
                        <a:rPr b="1" lang="ru-RU" sz="2800" spc="-1" strike="noStrike">
                          <a:solidFill>
                            <a:srgbClr val="000000"/>
                          </a:solidFill>
                          <a:latin typeface="Times New Roman"/>
                          <a:ea typeface="Calibri"/>
                        </a:rPr>
                        <a:t>2926</a:t>
                      </a:r>
                      <a:endParaRPr b="0" lang="ru-RU" sz="2800" spc="-1" strike="noStrike">
                        <a:latin typeface="Arial"/>
                      </a:endParaRPr>
                    </a:p>
                    <a:p>
                      <a:pPr algn="ctr">
                        <a:lnSpc>
                          <a:spcPct val="100000"/>
                        </a:lnSpc>
                      </a:pP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r>
              <a:tr h="834840">
                <a:tc>
                  <a:txBody>
                    <a:bodyPr lIns="68400" rIns="68400" tIns="0" bIns="0">
                      <a:noAutofit/>
                    </a:bodyPr>
                    <a:p>
                      <a:pPr algn="ctr">
                        <a:lnSpc>
                          <a:spcPct val="100000"/>
                        </a:lnSpc>
                      </a:pPr>
                      <a:r>
                        <a:rPr b="0" lang="ru-RU" sz="2800" spc="-1" strike="noStrike">
                          <a:solidFill>
                            <a:srgbClr val="000000"/>
                          </a:solidFill>
                          <a:latin typeface="Times New Roman"/>
                          <a:ea typeface="Calibri"/>
                        </a:rPr>
                        <a:t>выпускников текущего года, обучающихся по программам СПО</a:t>
                      </a: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c>
                  <a:txBody>
                    <a:bodyPr lIns="68400" rIns="68400" tIns="0" bIns="0" anchor="b">
                      <a:noAutofit/>
                    </a:bodyPr>
                    <a:p>
                      <a:pPr algn="ctr">
                        <a:lnSpc>
                          <a:spcPct val="100000"/>
                        </a:lnSpc>
                      </a:pPr>
                      <a:r>
                        <a:rPr b="1" lang="ru-RU" sz="2800" spc="-1" strike="noStrike">
                          <a:solidFill>
                            <a:srgbClr val="000000"/>
                          </a:solidFill>
                          <a:latin typeface="Times New Roman"/>
                          <a:ea typeface="Calibri"/>
                        </a:rPr>
                        <a:t>0</a:t>
                      </a:r>
                      <a:endParaRPr b="0" lang="ru-RU" sz="2800" spc="-1" strike="noStrike">
                        <a:latin typeface="Arial"/>
                      </a:endParaRPr>
                    </a:p>
                    <a:p>
                      <a:pPr algn="ctr">
                        <a:lnSpc>
                          <a:spcPct val="100000"/>
                        </a:lnSpc>
                      </a:pP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r>
              <a:tr h="810360">
                <a:tc>
                  <a:txBody>
                    <a:bodyPr lIns="68400" rIns="68400" tIns="0" bIns="0">
                      <a:noAutofit/>
                    </a:bodyPr>
                    <a:p>
                      <a:pPr algn="ctr">
                        <a:lnSpc>
                          <a:spcPct val="100000"/>
                        </a:lnSpc>
                      </a:pPr>
                      <a:r>
                        <a:rPr b="0" lang="ru-RU" sz="2800" spc="-1" strike="noStrike">
                          <a:solidFill>
                            <a:srgbClr val="000000"/>
                          </a:solidFill>
                          <a:latin typeface="Times New Roman"/>
                          <a:ea typeface="Times New Roman"/>
                        </a:rPr>
                        <a:t>выпускников прошлых лет</a:t>
                      </a: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c>
                  <a:txBody>
                    <a:bodyPr lIns="68400" rIns="68400" tIns="0" bIns="0" anchor="b">
                      <a:noAutofit/>
                    </a:bodyPr>
                    <a:p>
                      <a:pPr algn="ctr">
                        <a:lnSpc>
                          <a:spcPct val="100000"/>
                        </a:lnSpc>
                      </a:pPr>
                      <a:r>
                        <a:rPr b="1" lang="ru-RU" sz="2800" spc="-1" strike="noStrike">
                          <a:solidFill>
                            <a:srgbClr val="000000"/>
                          </a:solidFill>
                          <a:latin typeface="Times New Roman"/>
                          <a:ea typeface="Calibri"/>
                        </a:rPr>
                        <a:t>149</a:t>
                      </a:r>
                      <a:endParaRPr b="0" lang="ru-RU" sz="2800" spc="-1" strike="noStrike">
                        <a:latin typeface="Arial"/>
                      </a:endParaRPr>
                    </a:p>
                    <a:p>
                      <a:pPr algn="ctr">
                        <a:lnSpc>
                          <a:spcPct val="100000"/>
                        </a:lnSpc>
                      </a:pP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r>
              <a:tr h="1855080">
                <a:tc>
                  <a:txBody>
                    <a:bodyPr lIns="68400" rIns="68400" tIns="0" bIns="0">
                      <a:noAutofit/>
                    </a:bodyPr>
                    <a:p>
                      <a:pPr algn="ctr">
                        <a:lnSpc>
                          <a:spcPct val="100000"/>
                        </a:lnSpc>
                      </a:pPr>
                      <a:r>
                        <a:rPr b="0" lang="ru-RU" sz="2800" spc="-1" strike="noStrike">
                          <a:solidFill>
                            <a:srgbClr val="000000"/>
                          </a:solidFill>
                          <a:latin typeface="Times New Roman"/>
                          <a:ea typeface="Times New Roman"/>
                        </a:rPr>
                        <a:t>участников с ограниченными возможностями здоровья</a:t>
                      </a: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c>
                  <a:txBody>
                    <a:bodyPr lIns="68400" rIns="68400" tIns="0" bIns="0" anchor="ctr">
                      <a:noAutofit/>
                    </a:bodyPr>
                    <a:p>
                      <a:pPr algn="ctr">
                        <a:lnSpc>
                          <a:spcPct val="100000"/>
                        </a:lnSpc>
                      </a:pPr>
                      <a:r>
                        <a:rPr b="1" lang="ru-RU" sz="2800" spc="-1" strike="noStrike">
                          <a:solidFill>
                            <a:srgbClr val="000000"/>
                          </a:solidFill>
                          <a:latin typeface="Times New Roman"/>
                          <a:ea typeface="Calibri"/>
                        </a:rPr>
                        <a:t>32</a:t>
                      </a:r>
                      <a:endParaRPr b="0" lang="ru-RU" sz="28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r>
            </a:tbl>
          </a:graphicData>
        </a:graphic>
      </p:graphicFrame>
      <p:sp>
        <p:nvSpPr>
          <p:cNvPr id="177" name="CustomShape 2"/>
          <p:cNvSpPr/>
          <p:nvPr/>
        </p:nvSpPr>
        <p:spPr>
          <a:xfrm>
            <a:off x="179640" y="156960"/>
            <a:ext cx="8784720" cy="823680"/>
          </a:xfrm>
          <a:prstGeom prst="rect">
            <a:avLst/>
          </a:prstGeom>
          <a:solidFill>
            <a:schemeClr val="accent5">
              <a:lumMod val="20000"/>
              <a:lumOff val="80000"/>
            </a:schemeClr>
          </a:solidFill>
          <a:ln>
            <a:solidFill>
              <a:srgbClr val="0070c0"/>
            </a:solidFill>
            <a:round/>
          </a:ln>
          <a:effectLst>
            <a:outerShdw blurRad="40000" dir="5400000" dist="20160" rotWithShape="0">
              <a:srgbClr val="000000">
                <a:alpha val="38000"/>
              </a:srgbClr>
            </a:outerShdw>
          </a:effectLst>
        </p:spPr>
        <p:style>
          <a:lnRef idx="1">
            <a:schemeClr val="accent3"/>
          </a:lnRef>
          <a:fillRef idx="2">
            <a:schemeClr val="accent3"/>
          </a:fillRef>
          <a:effectRef idx="1">
            <a:schemeClr val="accent3"/>
          </a:effectRef>
          <a:fontRef idx="minor"/>
        </p:style>
        <p:txBody>
          <a:bodyPr anchor="ctr">
            <a:spAutoFit/>
          </a:bodyPr>
          <a:p>
            <a:pPr algn="ctr">
              <a:lnSpc>
                <a:spcPct val="100000"/>
              </a:lnSpc>
            </a:pPr>
            <a:r>
              <a:rPr b="1" lang="ru-RU" sz="2400" spc="-1" strike="noStrike">
                <a:solidFill>
                  <a:srgbClr val="0070c0"/>
                </a:solidFill>
                <a:latin typeface="Arial"/>
                <a:ea typeface="Times New Roman"/>
              </a:rPr>
              <a:t>Количество участников ЕГЭ в регионе по категориям</a:t>
            </a:r>
            <a:endParaRPr b="0" lang="ru-RU" sz="2400" spc="-1" strike="noStrike">
              <a:latin typeface="Arial"/>
            </a:endParaRPr>
          </a:p>
          <a:p>
            <a:pPr algn="ctr">
              <a:lnSpc>
                <a:spcPct val="100000"/>
              </a:lnSpc>
            </a:pPr>
            <a:r>
              <a:rPr b="1" lang="ru-RU" sz="2400" spc="-1" strike="noStrike">
                <a:solidFill>
                  <a:srgbClr val="0070c0"/>
                </a:solidFill>
                <a:latin typeface="Arial"/>
                <a:ea typeface="Times New Roman"/>
              </a:rPr>
              <a:t>2022</a:t>
            </a:r>
            <a:endParaRPr b="0" lang="ru-RU" sz="2400" spc="-1" strike="noStrike">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TextShape 1"/>
          <p:cNvSpPr txBox="1"/>
          <p:nvPr/>
        </p:nvSpPr>
        <p:spPr>
          <a:xfrm>
            <a:off x="179640" y="0"/>
            <a:ext cx="8784720" cy="548280"/>
          </a:xfrm>
          <a:prstGeom prst="rect">
            <a:avLst/>
          </a:prstGeom>
          <a:solidFill>
            <a:srgbClr val="fdeada"/>
          </a:soli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400" spc="-1" strike="noStrike">
                <a:solidFill>
                  <a:srgbClr val="000000"/>
                </a:solidFill>
                <a:latin typeface="Calibri"/>
              </a:rPr>
              <a:t>Группа 3 (60-80 т.б)</a:t>
            </a:r>
            <a:b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248" name="TextShape 2"/>
          <p:cNvSpPr txBox="1"/>
          <p:nvPr/>
        </p:nvSpPr>
        <p:spPr>
          <a:xfrm>
            <a:off x="251640" y="764640"/>
            <a:ext cx="8640720" cy="5904360"/>
          </a:xfrm>
          <a:prstGeom prst="rect">
            <a:avLst/>
          </a:prstGeom>
          <a:solidFill>
            <a:srgbClr val="f2f2f2"/>
          </a:solidFill>
          <a:ln w="38160">
            <a:solidFill>
              <a:srgbClr val="e46c0a"/>
            </a:solidFill>
            <a:round/>
          </a:ln>
          <a:effectLst>
            <a:outerShdw dist="20160" dir="5400000">
              <a:srgbClr val="000000">
                <a:alpha val="38000"/>
              </a:srgbClr>
            </a:outerShdw>
          </a:effectLst>
        </p:spPr>
        <p:txBody>
          <a:bodyPr>
            <a:normAutofit/>
          </a:bodyPr>
          <a:p>
            <a:pPr marL="343080" indent="-342720" algn="just">
              <a:lnSpc>
                <a:spcPct val="100000"/>
              </a:lnSpc>
              <a:spcBef>
                <a:spcPts val="479"/>
              </a:spcBef>
              <a:buClr>
                <a:srgbClr val="000000"/>
              </a:buClr>
              <a:buFont typeface="Arial"/>
              <a:buChar char="•"/>
            </a:pPr>
            <a:r>
              <a:rPr b="1" i="1" lang="ru-RU" sz="2400" spc="-1" strike="noStrike">
                <a:solidFill>
                  <a:srgbClr val="000000"/>
                </a:solidFill>
                <a:latin typeface="Calibri"/>
              </a:rPr>
              <a:t>Задание 22 </a:t>
            </a:r>
            <a:r>
              <a:rPr b="0" lang="ru-RU" sz="2400" spc="-1" strike="noStrike">
                <a:solidFill>
                  <a:srgbClr val="000000"/>
                </a:solidFill>
                <a:latin typeface="Calibri"/>
              </a:rPr>
              <a:t>выполнено несколько лучше прошлого года</a:t>
            </a:r>
            <a:r>
              <a:rPr b="0" i="1" lang="ru-RU" sz="2400" spc="-1" strike="noStrike">
                <a:solidFill>
                  <a:srgbClr val="000000"/>
                </a:solidFill>
                <a:latin typeface="Calibri"/>
              </a:rPr>
              <a:t>, </a:t>
            </a:r>
            <a:r>
              <a:rPr b="0" lang="ru-RU" sz="2400" spc="-1" strike="noStrike">
                <a:solidFill>
                  <a:srgbClr val="000000"/>
                </a:solidFill>
                <a:latin typeface="Calibri"/>
              </a:rPr>
              <a:t>но случаи потери 1-2 баллов остаются закономерностью. Это связано с невнимательной работой с моногоэлементными вопросами и рядом предметных затруднений (например, узнавание вида банковской услуги).</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1" i="1" lang="ru-RU" sz="2400" spc="-1" strike="noStrike">
                <a:solidFill>
                  <a:srgbClr val="000000"/>
                </a:solidFill>
                <a:latin typeface="Calibri"/>
              </a:rPr>
              <a:t>Задание 24</a:t>
            </a:r>
            <a:r>
              <a:rPr b="1" lang="ru-RU" sz="2400" spc="-1" strike="noStrike">
                <a:solidFill>
                  <a:srgbClr val="000000"/>
                </a:solidFill>
                <a:latin typeface="Calibri"/>
              </a:rPr>
              <a:t> </a:t>
            </a:r>
            <a:r>
              <a:rPr b="0" lang="ru-RU" sz="2400" spc="-1" strike="noStrike">
                <a:solidFill>
                  <a:srgbClr val="000000"/>
                </a:solidFill>
                <a:latin typeface="Calibri"/>
              </a:rPr>
              <a:t>показывает затруднения в выполнении, полное выполнение задания составляет только 32%, это говорит о наличии затруднений в полном соблюдении требований к структуре сложного плана. Но относительно уровня 2021 года есть значительный рост.</a:t>
            </a:r>
            <a:endParaRPr b="0" lang="ru-RU" sz="2400" spc="-1" strike="noStrike">
              <a:solidFill>
                <a:srgbClr val="000000"/>
              </a:solidFill>
              <a:latin typeface="Calibri"/>
            </a:endParaRPr>
          </a:p>
          <a:p>
            <a:pPr marL="343080" indent="-342720" algn="just">
              <a:lnSpc>
                <a:spcPct val="100000"/>
              </a:lnSpc>
              <a:spcBef>
                <a:spcPts val="479"/>
              </a:spcBef>
              <a:buClr>
                <a:srgbClr val="000000"/>
              </a:buClr>
              <a:buFont typeface="Arial"/>
              <a:buChar char="•"/>
            </a:pPr>
            <a:r>
              <a:rPr b="1" i="1" lang="ru-RU" sz="2400" spc="-1" strike="noStrike">
                <a:solidFill>
                  <a:srgbClr val="000000"/>
                </a:solidFill>
                <a:latin typeface="Calibri"/>
              </a:rPr>
              <a:t>Задание 25 </a:t>
            </a:r>
            <a:r>
              <a:rPr b="0" lang="ru-RU" sz="2400" spc="-1" strike="noStrike">
                <a:solidFill>
                  <a:srgbClr val="000000"/>
                </a:solidFill>
                <a:latin typeface="Calibri"/>
              </a:rPr>
              <a:t>выполняется реже, чем остальные задания с развернутым ответом, встречаются работы без него. Структура и взаимосвязь элементов выпускниками 2022 года понята не до конца.</a:t>
            </a:r>
            <a:endParaRPr b="0" lang="ru-RU" sz="2400" spc="-1" strike="noStrike">
              <a:solidFill>
                <a:srgbClr val="000000"/>
              </a:solidFill>
              <a:latin typeface="Calibri"/>
            </a:endParaRPr>
          </a:p>
          <a:p>
            <a:pPr algn="just">
              <a:lnSpc>
                <a:spcPct val="100000"/>
              </a:lnSpc>
              <a:spcBef>
                <a:spcPts val="479"/>
              </a:spcBef>
            </a:pPr>
            <a:endParaRPr b="0" lang="ru-RU"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TextShape 1"/>
          <p:cNvSpPr txBox="1"/>
          <p:nvPr/>
        </p:nvSpPr>
        <p:spPr>
          <a:xfrm>
            <a:off x="179640" y="0"/>
            <a:ext cx="8784720" cy="476280"/>
          </a:xfrm>
          <a:prstGeom prst="rect">
            <a:avLst/>
          </a:prstGeom>
          <a:solidFill>
            <a:srgbClr val="fdeada"/>
          </a:soli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800" spc="-1" strike="noStrike">
                <a:solidFill>
                  <a:srgbClr val="000000"/>
                </a:solidFill>
                <a:latin typeface="Calibri"/>
              </a:rPr>
              <a:t>Группа 4 (81-100 т.б.)</a:t>
            </a:r>
            <a:b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250" name="TextShape 2"/>
          <p:cNvSpPr txBox="1"/>
          <p:nvPr/>
        </p:nvSpPr>
        <p:spPr>
          <a:xfrm>
            <a:off x="179640" y="620640"/>
            <a:ext cx="8784720" cy="6048360"/>
          </a:xfrm>
          <a:prstGeom prst="rect">
            <a:avLst/>
          </a:prstGeom>
          <a:solidFill>
            <a:srgbClr val="f2f2f2"/>
          </a:solidFill>
          <a:ln w="38160">
            <a:solidFill>
              <a:srgbClr val="e46c0a"/>
            </a:solidFill>
            <a:round/>
          </a:ln>
          <a:effectLst>
            <a:outerShdw dist="20160" dir="5400000">
              <a:srgbClr val="000000">
                <a:alpha val="38000"/>
              </a:srgbClr>
            </a:outerShdw>
          </a:effectLst>
        </p:spPr>
        <p:txBody>
          <a:bodyPr>
            <a:normAutofit fontScale="73000"/>
          </a:bodyPr>
          <a:p>
            <a:pPr marL="343080" indent="-342720" algn="just">
              <a:lnSpc>
                <a:spcPct val="100000"/>
              </a:lnSpc>
              <a:spcBef>
                <a:spcPts val="479"/>
              </a:spcBef>
            </a:pPr>
            <a:r>
              <a:rPr b="0" lang="ru-RU" sz="2400" spc="-1" strike="noStrike">
                <a:solidFill>
                  <a:srgbClr val="000000"/>
                </a:solidFill>
                <a:latin typeface="Calibri"/>
              </a:rPr>
              <a:t>       </a:t>
            </a:r>
            <a:r>
              <a:rPr b="0" lang="ru-RU" sz="2000" spc="-1" strike="noStrike">
                <a:solidFill>
                  <a:srgbClr val="000000"/>
                </a:solidFill>
                <a:latin typeface="Calibri"/>
              </a:rPr>
              <a:t>Для категории выпускников с высоким уровнем</a:t>
            </a:r>
            <a:r>
              <a:rPr b="1" lang="ru-RU" sz="2000" spc="-1" strike="noStrike">
                <a:solidFill>
                  <a:srgbClr val="000000"/>
                </a:solidFill>
                <a:latin typeface="Calibri"/>
              </a:rPr>
              <a:t> </a:t>
            </a:r>
            <a:r>
              <a:rPr b="0" lang="ru-RU" sz="2000" spc="-1" strike="noStrike">
                <a:solidFill>
                  <a:srgbClr val="000000"/>
                </a:solidFill>
                <a:latin typeface="Calibri"/>
              </a:rPr>
              <a:t>подготовки задания </a:t>
            </a:r>
            <a:r>
              <a:rPr b="1" lang="ru-RU" sz="2000" spc="-1" strike="noStrike">
                <a:solidFill>
                  <a:srgbClr val="000000"/>
                </a:solidFill>
                <a:latin typeface="Calibri"/>
              </a:rPr>
              <a:t>1 части</a:t>
            </a:r>
            <a:r>
              <a:rPr b="0" lang="ru-RU" sz="2000" spc="-1" strike="noStrike">
                <a:solidFill>
                  <a:srgbClr val="000000"/>
                </a:solidFill>
                <a:latin typeface="Calibri"/>
              </a:rPr>
              <a:t> КИМ ЕГЭ по обществознанию не представляют сложности, средняя результативность их выполнения 92,5%, что соответствует уровню 2021 года. Затруднения носят индивидуальный характер. </a:t>
            </a:r>
            <a:endParaRPr b="0" lang="ru-RU" sz="2000" spc="-1" strike="noStrike">
              <a:solidFill>
                <a:srgbClr val="000000"/>
              </a:solidFill>
              <a:latin typeface="Calibri"/>
            </a:endParaRPr>
          </a:p>
          <a:p>
            <a:pPr marL="343080" indent="-342720" algn="just">
              <a:lnSpc>
                <a:spcPct val="100000"/>
              </a:lnSpc>
              <a:spcBef>
                <a:spcPts val="400"/>
              </a:spcBef>
              <a:buClr>
                <a:srgbClr val="000000"/>
              </a:buClr>
              <a:buFont typeface="Arial"/>
              <a:buChar char="•"/>
            </a:pPr>
            <a:r>
              <a:rPr b="0" lang="ru-RU" sz="2000" spc="-1" strike="noStrike">
                <a:solidFill>
                  <a:srgbClr val="000000"/>
                </a:solidFill>
                <a:latin typeface="Calibri"/>
              </a:rPr>
              <a:t>В отличие от всех предыдущих групп участников, </a:t>
            </a:r>
            <a:r>
              <a:rPr b="0" i="1" lang="ru-RU" sz="2000" spc="-1" strike="noStrike">
                <a:solidFill>
                  <a:srgbClr val="000000"/>
                </a:solidFill>
                <a:latin typeface="Calibri"/>
              </a:rPr>
              <a:t>задание 6</a:t>
            </a:r>
            <a:r>
              <a:rPr b="0" lang="ru-RU" sz="2000" spc="-1" strike="noStrike">
                <a:solidFill>
                  <a:srgbClr val="000000"/>
                </a:solidFill>
                <a:latin typeface="Calibri"/>
              </a:rPr>
              <a:t> не представляло сложности для высокобалльников, уровень его выполнения составляет 97,1%. </a:t>
            </a:r>
            <a:endParaRPr b="0" lang="ru-RU" sz="2000" spc="-1" strike="noStrike">
              <a:solidFill>
                <a:srgbClr val="000000"/>
              </a:solidFill>
              <a:latin typeface="Calibri"/>
            </a:endParaRPr>
          </a:p>
          <a:p>
            <a:pPr marL="343080" indent="-342720" algn="just">
              <a:lnSpc>
                <a:spcPct val="100000"/>
              </a:lnSpc>
              <a:spcBef>
                <a:spcPts val="400"/>
              </a:spcBef>
              <a:buClr>
                <a:srgbClr val="000000"/>
              </a:buClr>
              <a:buFont typeface="Arial"/>
              <a:buChar char="•"/>
            </a:pPr>
            <a:r>
              <a:rPr b="0" lang="ru-RU" sz="2000" spc="-1" strike="noStrike">
                <a:solidFill>
                  <a:srgbClr val="000000"/>
                </a:solidFill>
                <a:latin typeface="Calibri"/>
              </a:rPr>
              <a:t>Как и предыдущей группе сложности представляет </a:t>
            </a:r>
            <a:r>
              <a:rPr b="0" i="1" lang="ru-RU" sz="2000" spc="-1" strike="noStrike">
                <a:solidFill>
                  <a:srgbClr val="000000"/>
                </a:solidFill>
                <a:latin typeface="Calibri"/>
              </a:rPr>
              <a:t>задание 4</a:t>
            </a:r>
            <a:r>
              <a:rPr b="1" i="1" lang="ru-RU" sz="2000" spc="-1" strike="noStrike">
                <a:solidFill>
                  <a:srgbClr val="000000"/>
                </a:solidFill>
                <a:latin typeface="Calibri"/>
              </a:rPr>
              <a:t> </a:t>
            </a:r>
            <a:r>
              <a:rPr b="0" lang="ru-RU" sz="2000" spc="-1" strike="noStrike">
                <a:solidFill>
                  <a:srgbClr val="000000"/>
                </a:solidFill>
                <a:latin typeface="Calibri"/>
              </a:rPr>
              <a:t>уровень выполнения которого несколько ниже среднего. В данном тестовом диапазоне отсутствует зависимость между результативностью выполнения задания и позицией кодификатора умений, к которой оно относится, успешность выполнения связана, в первую очередь, с уровнем детализации содержания задания.</a:t>
            </a:r>
            <a:endParaRPr b="0" lang="ru-RU" sz="2000" spc="-1" strike="noStrike">
              <a:solidFill>
                <a:srgbClr val="000000"/>
              </a:solidFill>
              <a:latin typeface="Calibri"/>
            </a:endParaRPr>
          </a:p>
          <a:p>
            <a:pPr marL="343080" indent="-342720" algn="just">
              <a:lnSpc>
                <a:spcPct val="100000"/>
              </a:lnSpc>
              <a:spcBef>
                <a:spcPts val="400"/>
              </a:spcBef>
              <a:buClr>
                <a:srgbClr val="000000"/>
              </a:buClr>
              <a:buFont typeface="Arial"/>
              <a:buChar char="•"/>
            </a:pPr>
            <a:r>
              <a:rPr b="0" lang="ru-RU" sz="2000" spc="-1" strike="noStrike">
                <a:solidFill>
                  <a:srgbClr val="000000"/>
                </a:solidFill>
                <a:latin typeface="Calibri"/>
              </a:rPr>
              <a:t>При выполнении </a:t>
            </a:r>
            <a:r>
              <a:rPr b="1" lang="ru-RU" sz="2000" spc="-1" strike="noStrike">
                <a:solidFill>
                  <a:srgbClr val="000000"/>
                </a:solidFill>
                <a:latin typeface="Calibri"/>
              </a:rPr>
              <a:t>2 части</a:t>
            </a:r>
            <a:r>
              <a:rPr b="0" lang="ru-RU" sz="2000" spc="-1" strike="noStrike">
                <a:solidFill>
                  <a:srgbClr val="000000"/>
                </a:solidFill>
                <a:latin typeface="Calibri"/>
              </a:rPr>
              <a:t> работы значительно ниже среднего уровня выполнено только </a:t>
            </a:r>
            <a:r>
              <a:rPr b="1" i="1" lang="ru-RU" sz="2000" spc="-1" strike="noStrike">
                <a:solidFill>
                  <a:srgbClr val="000000"/>
                </a:solidFill>
                <a:latin typeface="Calibri"/>
              </a:rPr>
              <a:t>задание 25</a:t>
            </a:r>
            <a:r>
              <a:rPr b="0" i="1" lang="ru-RU" sz="2000" spc="-1" strike="noStrike">
                <a:solidFill>
                  <a:srgbClr val="000000"/>
                </a:solidFill>
                <a:latin typeface="Calibri"/>
              </a:rPr>
              <a:t>, </a:t>
            </a:r>
            <a:r>
              <a:rPr b="0" lang="ru-RU" sz="2000" spc="-1" strike="noStrike">
                <a:solidFill>
                  <a:srgbClr val="000000"/>
                </a:solidFill>
                <a:latin typeface="Calibri"/>
              </a:rPr>
              <a:t>являющееся новым в формате 2022 года</a:t>
            </a:r>
            <a:r>
              <a:rPr b="0" i="1" lang="ru-RU" sz="2000" spc="-1" strike="noStrike">
                <a:solidFill>
                  <a:srgbClr val="000000"/>
                </a:solidFill>
                <a:latin typeface="Calibri"/>
              </a:rPr>
              <a:t>.</a:t>
            </a:r>
            <a:endParaRPr b="0" lang="ru-RU" sz="2000" spc="-1" strike="noStrike">
              <a:solidFill>
                <a:srgbClr val="000000"/>
              </a:solidFill>
              <a:latin typeface="Calibri"/>
            </a:endParaRPr>
          </a:p>
          <a:p>
            <a:pPr marL="343080" indent="-342720" algn="just">
              <a:lnSpc>
                <a:spcPct val="100000"/>
              </a:lnSpc>
              <a:spcBef>
                <a:spcPts val="400"/>
              </a:spcBef>
              <a:buClr>
                <a:srgbClr val="000000"/>
              </a:buClr>
              <a:buFont typeface="Arial"/>
              <a:buChar char="•"/>
            </a:pPr>
            <a:r>
              <a:rPr b="0" lang="ru-RU" sz="2000" spc="-1" strike="noStrike">
                <a:solidFill>
                  <a:srgbClr val="000000"/>
                </a:solidFill>
                <a:latin typeface="Calibri"/>
              </a:rPr>
              <a:t>Выполнение заданий этой части дает возможность участникам экзамена с высоким уровнем подготовки компенсировать возможные промахи, допущенные в первой части ЕГЭ. Работы у этой категории выпускников очень объемные, ответы развернутые, аргументированные. Потеря баллов в любом из заданий связана не с утратой элемента, а с неверной теоретической позицией или смысловой тавтологией.</a:t>
            </a:r>
            <a:endParaRPr b="0" lang="ru-RU" sz="2000" spc="-1" strike="noStrike">
              <a:solidFill>
                <a:srgbClr val="000000"/>
              </a:solidFill>
              <a:latin typeface="Calibri"/>
            </a:endParaRPr>
          </a:p>
          <a:p>
            <a:pPr marL="343080" indent="-342720" algn="just">
              <a:lnSpc>
                <a:spcPct val="100000"/>
              </a:lnSpc>
              <a:spcBef>
                <a:spcPts val="400"/>
              </a:spcBef>
              <a:buClr>
                <a:srgbClr val="000000"/>
              </a:buClr>
              <a:buFont typeface="Arial"/>
              <a:buChar char="•"/>
            </a:pPr>
            <a:r>
              <a:rPr b="0" lang="ru-RU" sz="2000" spc="-1" strike="noStrike">
                <a:solidFill>
                  <a:srgbClr val="000000"/>
                </a:solidFill>
                <a:latin typeface="Calibri"/>
              </a:rPr>
              <a:t>Следует отметить повышение результативного и максимального выполнения </a:t>
            </a:r>
            <a:r>
              <a:rPr b="1" i="1" lang="ru-RU" sz="2000" spc="-1" strike="noStrike">
                <a:solidFill>
                  <a:srgbClr val="000000"/>
                </a:solidFill>
                <a:latin typeface="Calibri"/>
              </a:rPr>
              <a:t>задания 20,</a:t>
            </a:r>
            <a:r>
              <a:rPr b="0" i="1" lang="ru-RU" sz="2000" spc="-1" strike="noStrike">
                <a:solidFill>
                  <a:srgbClr val="000000"/>
                </a:solidFill>
                <a:latin typeface="Calibri"/>
              </a:rPr>
              <a:t> </a:t>
            </a:r>
            <a:r>
              <a:rPr b="0" lang="ru-RU" sz="2000" spc="-1" strike="noStrike">
                <a:solidFill>
                  <a:srgbClr val="000000"/>
                </a:solidFill>
                <a:latin typeface="Calibri"/>
              </a:rPr>
              <a:t>что свидетельствует о качественной работе с навыком аргументации.</a:t>
            </a:r>
            <a:endParaRPr b="0" lang="ru-RU" sz="2000" spc="-1" strike="noStrike">
              <a:solidFill>
                <a:srgbClr val="000000"/>
              </a:solidFill>
              <a:latin typeface="Calibri"/>
            </a:endParaRPr>
          </a:p>
          <a:p>
            <a:pPr marL="343080" indent="-342720" algn="just">
              <a:lnSpc>
                <a:spcPct val="100000"/>
              </a:lnSpc>
              <a:spcBef>
                <a:spcPts val="400"/>
              </a:spcBef>
              <a:buClr>
                <a:srgbClr val="000000"/>
              </a:buClr>
              <a:buFont typeface="Arial"/>
              <a:buChar char="•"/>
            </a:pPr>
            <a:r>
              <a:rPr b="0" lang="ru-RU" sz="2000" spc="-1" strike="noStrike">
                <a:solidFill>
                  <a:srgbClr val="000000"/>
                </a:solidFill>
                <a:latin typeface="Calibri"/>
              </a:rPr>
              <a:t> </a:t>
            </a:r>
            <a:r>
              <a:rPr b="0" lang="ru-RU" sz="2000" spc="-1" strike="noStrike">
                <a:solidFill>
                  <a:srgbClr val="000000"/>
                </a:solidFill>
                <a:latin typeface="Calibri"/>
              </a:rPr>
              <a:t>Участники экзамена в данной тестовой категории хорошо знают содержание кодификатора и спецификации ЕГЭ, особенности критериев к проверке заданий </a:t>
            </a:r>
            <a:r>
              <a:rPr b="1" lang="ru-RU" sz="2000" spc="-1" strike="noStrike">
                <a:solidFill>
                  <a:srgbClr val="000000"/>
                </a:solidFill>
                <a:latin typeface="Calibri"/>
              </a:rPr>
              <a:t>2 части</a:t>
            </a:r>
            <a:r>
              <a:rPr b="0" lang="ru-RU" sz="2000" spc="-1" strike="noStrike">
                <a:solidFill>
                  <a:srgbClr val="000000"/>
                </a:solidFill>
                <a:latin typeface="Calibri"/>
              </a:rPr>
              <a:t>.</a:t>
            </a:r>
            <a:endParaRPr b="0" lang="ru-RU"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TextShape 1"/>
          <p:cNvSpPr txBox="1"/>
          <p:nvPr/>
        </p:nvSpPr>
        <p:spPr>
          <a:xfrm>
            <a:off x="685800" y="1052640"/>
            <a:ext cx="7772040" cy="1728000"/>
          </a:xfrm>
          <a:prstGeom prst="rect">
            <a:avLst/>
          </a:prstGeom>
          <a:noFill/>
          <a:ln>
            <a:noFill/>
          </a:ln>
        </p:spPr>
        <p:txBody>
          <a:bodyPr anchor="ctr">
            <a:normAutofit/>
          </a:bodyPr>
          <a:p>
            <a:pPr algn="ctr">
              <a:lnSpc>
                <a:spcPct val="100000"/>
              </a:lnSpc>
            </a:pPr>
            <a:r>
              <a:rPr b="1" i="1" lang="ru-RU" sz="6000" spc="-1" strike="noStrike">
                <a:solidFill>
                  <a:srgbClr val="efb0af"/>
                </a:solidFill>
                <a:latin typeface="Calibri"/>
              </a:rPr>
              <a:t>Спасибо за внимание!</a:t>
            </a:r>
            <a:endParaRPr b="0" lang="ru-RU" sz="6000" spc="-1" strike="noStrike">
              <a:solidFill>
                <a:srgbClr val="000000"/>
              </a:solidFill>
              <a:latin typeface="Calibri"/>
            </a:endParaRPr>
          </a:p>
        </p:txBody>
      </p:sp>
      <p:sp>
        <p:nvSpPr>
          <p:cNvPr id="252" name="TextShape 2"/>
          <p:cNvSpPr txBox="1"/>
          <p:nvPr/>
        </p:nvSpPr>
        <p:spPr>
          <a:xfrm>
            <a:off x="1371600" y="3886200"/>
            <a:ext cx="6400440" cy="1752120"/>
          </a:xfrm>
          <a:prstGeom prst="rect">
            <a:avLst/>
          </a:prstGeom>
          <a:noFill/>
          <a:ln>
            <a:noFill/>
          </a:ln>
        </p:spPr>
        <p:txBody>
          <a:bodyPr>
            <a:noAutofit/>
          </a:bodyPr>
          <a:p>
            <a:pPr algn="ctr"/>
            <a:endParaRPr b="0" lang="ru-RU"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CustomShape 1"/>
          <p:cNvSpPr/>
          <p:nvPr/>
        </p:nvSpPr>
        <p:spPr>
          <a:xfrm>
            <a:off x="179640" y="130320"/>
            <a:ext cx="8712720" cy="793080"/>
          </a:xfrm>
          <a:prstGeom prst="rect">
            <a:avLst/>
          </a:prstGeom>
          <a:solidFill>
            <a:schemeClr val="accent5">
              <a:lumMod val="20000"/>
              <a:lumOff val="80000"/>
            </a:schemeClr>
          </a:solidFill>
          <a:ln>
            <a:solidFill>
              <a:srgbClr val="98b855"/>
            </a:solidFill>
            <a:round/>
          </a:ln>
          <a:effectLst>
            <a:outerShdw blurRad="40000" dir="5400000" dist="20160" rotWithShape="0">
              <a:srgbClr val="000000">
                <a:alpha val="38000"/>
              </a:srgbClr>
            </a:outerShdw>
          </a:effectLst>
        </p:spPr>
        <p:style>
          <a:lnRef idx="1">
            <a:schemeClr val="accent3"/>
          </a:lnRef>
          <a:fillRef idx="2">
            <a:schemeClr val="accent3"/>
          </a:fillRef>
          <a:effectRef idx="1">
            <a:schemeClr val="accent3"/>
          </a:effectRef>
          <a:fontRef idx="minor"/>
        </p:style>
        <p:txBody>
          <a:bodyPr anchor="ctr">
            <a:spAutoFit/>
          </a:bodyPr>
          <a:p>
            <a:pPr algn="ctr">
              <a:lnSpc>
                <a:spcPct val="100000"/>
              </a:lnSpc>
            </a:pPr>
            <a:r>
              <a:rPr b="1" lang="ru-RU" sz="2800" spc="-1" strike="noStrike">
                <a:solidFill>
                  <a:srgbClr val="0070c0"/>
                </a:solidFill>
                <a:latin typeface="Times New Roman"/>
                <a:ea typeface="Calibri"/>
              </a:rPr>
              <a:t> </a:t>
            </a:r>
            <a:r>
              <a:rPr b="1" lang="ru-RU" sz="2800" spc="-1" strike="noStrike">
                <a:solidFill>
                  <a:srgbClr val="0070c0"/>
                </a:solidFill>
                <a:latin typeface="Times New Roman"/>
                <a:ea typeface="Calibri"/>
              </a:rPr>
              <a:t>Количество участников по типам ОО </a:t>
            </a:r>
            <a:endParaRPr b="0" lang="ru-RU" sz="2800" spc="-1" strike="noStrike">
              <a:latin typeface="Arial"/>
            </a:endParaRPr>
          </a:p>
          <a:p>
            <a:pPr>
              <a:lnSpc>
                <a:spcPct val="100000"/>
              </a:lnSpc>
            </a:pPr>
            <a:endParaRPr b="0" lang="ru-RU" sz="2800" spc="-1" strike="noStrike">
              <a:latin typeface="Arial"/>
            </a:endParaRPr>
          </a:p>
        </p:txBody>
      </p:sp>
      <p:graphicFrame>
        <p:nvGraphicFramePr>
          <p:cNvPr id="179" name="Table 2"/>
          <p:cNvGraphicFramePr/>
          <p:nvPr/>
        </p:nvGraphicFramePr>
        <p:xfrm>
          <a:off x="179640" y="1052640"/>
          <a:ext cx="8712720" cy="5616360"/>
        </p:xfrm>
        <a:graphic>
          <a:graphicData uri="http://schemas.openxmlformats.org/drawingml/2006/table">
            <a:tbl>
              <a:tblPr/>
              <a:tblGrid>
                <a:gridCol w="5131800"/>
                <a:gridCol w="3580920"/>
              </a:tblGrid>
              <a:tr h="643680">
                <a:tc>
                  <a:txBody>
                    <a:bodyPr lIns="64800" rIns="64800" tIns="0" bIns="0" anchor="b">
                      <a:noAutofit/>
                    </a:bodyPr>
                    <a:p>
                      <a:pPr algn="ctr">
                        <a:lnSpc>
                          <a:spcPct val="100000"/>
                        </a:lnSpc>
                      </a:pPr>
                      <a:r>
                        <a:rPr b="1" lang="ru-RU" sz="2400" spc="-1" strike="noStrike">
                          <a:solidFill>
                            <a:srgbClr val="000000"/>
                          </a:solidFill>
                          <a:latin typeface="Times New Roman"/>
                          <a:ea typeface="Times New Roman"/>
                        </a:rPr>
                        <a:t>Всего ВТГ:</a:t>
                      </a:r>
                      <a:endParaRPr b="0" lang="ru-RU" sz="2400" spc="-1" strike="noStrike">
                        <a:latin typeface="Arial"/>
                      </a:endParaRPr>
                    </a:p>
                  </a:txBody>
                  <a:tcPr marL="64800" marR="648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c>
                  <a:txBody>
                    <a:bodyPr lIns="64800" rIns="64800" tIns="0" bIns="0" anchor="b">
                      <a:noAutofit/>
                    </a:bodyPr>
                    <a:p>
                      <a:pPr algn="ctr">
                        <a:lnSpc>
                          <a:spcPct val="100000"/>
                        </a:lnSpc>
                      </a:pPr>
                      <a:r>
                        <a:rPr b="1" lang="ru-RU" sz="1800" spc="-1" strike="noStrike">
                          <a:solidFill>
                            <a:srgbClr val="000000"/>
                          </a:solidFill>
                          <a:latin typeface="Calibri"/>
                        </a:rPr>
                        <a:t>2926</a:t>
                      </a:r>
                      <a:endParaRPr b="0" lang="ru-RU" sz="1800" spc="-1" strike="noStrike">
                        <a:latin typeface="Arial"/>
                      </a:endParaRPr>
                    </a:p>
                  </a:txBody>
                  <a:tcPr marL="64800" marR="648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r>
              <a:tr h="687240">
                <a:tc>
                  <a:txBody>
                    <a:bodyPr lIns="64800" rIns="64800" tIns="0" bIns="0">
                      <a:noAutofit/>
                    </a:bodyPr>
                    <a:p>
                      <a:pPr algn="ctr">
                        <a:lnSpc>
                          <a:spcPct val="100000"/>
                        </a:lnSpc>
                      </a:pPr>
                      <a:r>
                        <a:rPr b="0" lang="ru-RU" sz="2400" spc="-1" strike="noStrike">
                          <a:solidFill>
                            <a:srgbClr val="000000"/>
                          </a:solidFill>
                          <a:latin typeface="Times New Roman"/>
                          <a:ea typeface="Times New Roman"/>
                        </a:rPr>
                        <a:t>Средняя общеобразовательная школа</a:t>
                      </a:r>
                      <a:endParaRPr b="0" lang="ru-RU" sz="2400" spc="-1" strike="noStrike">
                        <a:latin typeface="Arial"/>
                      </a:endParaRPr>
                    </a:p>
                  </a:txBody>
                  <a:tcPr marL="64800" marR="648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Times New Roman"/>
                        </a:rPr>
                        <a:t>2389</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r>
              <a:tr h="1320840">
                <a:tc>
                  <a:txBody>
                    <a:bodyPr lIns="64800" rIns="64800" tIns="0" bIns="0">
                      <a:noAutofit/>
                    </a:bodyPr>
                    <a:p>
                      <a:pPr algn="ctr">
                        <a:lnSpc>
                          <a:spcPct val="100000"/>
                        </a:lnSpc>
                      </a:pPr>
                      <a:r>
                        <a:rPr b="0" lang="ru-RU" sz="2400" spc="-1" strike="noStrike">
                          <a:solidFill>
                            <a:srgbClr val="000000"/>
                          </a:solidFill>
                          <a:latin typeface="Times New Roman"/>
                          <a:ea typeface="Times New Roman"/>
                        </a:rPr>
                        <a:t>Средняя общеобразовательная школа с углубленным изучением отдельных предметов</a:t>
                      </a:r>
                      <a:endParaRPr b="0" lang="ru-RU" sz="2400" spc="-1" strike="noStrike">
                        <a:latin typeface="Arial"/>
                      </a:endParaRPr>
                    </a:p>
                  </a:txBody>
                  <a:tcPr marL="64800" marR="648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Times New Roman"/>
                        </a:rPr>
                        <a:t>36</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r>
              <a:tr h="643680">
                <a:tc>
                  <a:txBody>
                    <a:bodyPr lIns="64800" rIns="64800" tIns="0" bIns="0">
                      <a:noAutofit/>
                    </a:bodyPr>
                    <a:p>
                      <a:pPr algn="ctr">
                        <a:lnSpc>
                          <a:spcPct val="100000"/>
                        </a:lnSpc>
                      </a:pPr>
                      <a:r>
                        <a:rPr b="0" lang="ru-RU" sz="2400" spc="-1" strike="noStrike">
                          <a:solidFill>
                            <a:srgbClr val="000000"/>
                          </a:solidFill>
                          <a:latin typeface="Times New Roman"/>
                          <a:ea typeface="Times New Roman"/>
                        </a:rPr>
                        <a:t>Гимназия</a:t>
                      </a:r>
                      <a:endParaRPr b="0" lang="ru-RU" sz="2400" spc="-1" strike="noStrike">
                        <a:latin typeface="Arial"/>
                      </a:endParaRPr>
                    </a:p>
                  </a:txBody>
                  <a:tcPr marL="64800" marR="648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Times New Roman"/>
                        </a:rPr>
                        <a:t>341</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r>
              <a:tr h="643680">
                <a:tc>
                  <a:txBody>
                    <a:bodyPr lIns="64800" rIns="64800" tIns="0" bIns="0">
                      <a:noAutofit/>
                    </a:bodyPr>
                    <a:p>
                      <a:pPr algn="ctr">
                        <a:lnSpc>
                          <a:spcPct val="100000"/>
                        </a:lnSpc>
                      </a:pPr>
                      <a:r>
                        <a:rPr b="0" lang="ru-RU" sz="2400" spc="-1" strike="noStrike">
                          <a:solidFill>
                            <a:srgbClr val="000000"/>
                          </a:solidFill>
                          <a:latin typeface="Times New Roman"/>
                          <a:ea typeface="Times New Roman"/>
                        </a:rPr>
                        <a:t>Лицей</a:t>
                      </a:r>
                      <a:endParaRPr b="0" lang="ru-RU" sz="2400" spc="-1" strike="noStrike">
                        <a:latin typeface="Arial"/>
                      </a:endParaRPr>
                    </a:p>
                  </a:txBody>
                  <a:tcPr marL="64800" marR="648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Times New Roman"/>
                        </a:rPr>
                        <a:t>132</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r>
              <a:tr h="880560">
                <a:tc>
                  <a:txBody>
                    <a:bodyPr lIns="64800" rIns="64800" tIns="0" bIns="0">
                      <a:noAutofit/>
                    </a:bodyPr>
                    <a:p>
                      <a:pPr algn="ctr">
                        <a:lnSpc>
                          <a:spcPct val="100000"/>
                        </a:lnSpc>
                      </a:pPr>
                      <a:r>
                        <a:rPr b="0" lang="ru-RU" sz="2400" spc="-1" strike="noStrike">
                          <a:solidFill>
                            <a:srgbClr val="000000"/>
                          </a:solidFill>
                          <a:latin typeface="Times New Roman"/>
                          <a:ea typeface="Times New Roman"/>
                        </a:rPr>
                        <a:t>Вечерняя (сменная) общеобразовательная школа</a:t>
                      </a:r>
                      <a:endParaRPr b="0" lang="ru-RU" sz="2400" spc="-1" strike="noStrike">
                        <a:latin typeface="Arial"/>
                      </a:endParaRPr>
                    </a:p>
                  </a:txBody>
                  <a:tcPr marL="64800" marR="648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Times New Roman"/>
                        </a:rPr>
                        <a:t>9</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r>
              <a:tr h="796680">
                <a:tc>
                  <a:txBody>
                    <a:bodyPr lIns="64800" rIns="64800" tIns="0" bIns="0">
                      <a:noAutofit/>
                    </a:bodyPr>
                    <a:p>
                      <a:pPr algn="ctr">
                        <a:lnSpc>
                          <a:spcPct val="100000"/>
                        </a:lnSpc>
                      </a:pPr>
                      <a:r>
                        <a:rPr b="0" lang="ru-RU" sz="2400" spc="-1" strike="noStrike">
                          <a:solidFill>
                            <a:srgbClr val="000000"/>
                          </a:solidFill>
                          <a:latin typeface="Times New Roman"/>
                          <a:ea typeface="Times New Roman"/>
                        </a:rPr>
                        <a:t>Президентское кадетское училище </a:t>
                      </a:r>
                      <a:endParaRPr b="0" lang="ru-RU" sz="2400" spc="-1" strike="noStrike">
                        <a:latin typeface="Arial"/>
                      </a:endParaRPr>
                    </a:p>
                    <a:p>
                      <a:pPr algn="ctr">
                        <a:lnSpc>
                          <a:spcPct val="100000"/>
                        </a:lnSpc>
                      </a:pPr>
                      <a:endParaRPr b="0" lang="ru-RU" sz="2400" spc="-1" strike="noStrike">
                        <a:latin typeface="Arial"/>
                      </a:endParaRPr>
                    </a:p>
                  </a:txBody>
                  <a:tcPr marL="64800" marR="648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c>
                  <a:txBody>
                    <a:bodyPr lIns="68400" rIns="68400" tIns="0" bIns="0" anchor="ctr">
                      <a:noAutofit/>
                    </a:bodyPr>
                    <a:p>
                      <a:pPr algn="ctr">
                        <a:lnSpc>
                          <a:spcPct val="100000"/>
                        </a:lnSpc>
                      </a:pPr>
                      <a:r>
                        <a:rPr b="0" lang="ru-RU" sz="2400" spc="-1" strike="noStrike">
                          <a:solidFill>
                            <a:srgbClr val="000000"/>
                          </a:solidFill>
                          <a:latin typeface="Times New Roman"/>
                          <a:ea typeface="Times New Roman"/>
                        </a:rPr>
                        <a:t>19</a:t>
                      </a:r>
                      <a:endParaRPr b="0" lang="ru-RU" sz="2400" spc="-1" strike="noStrike">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b7dee8"/>
                    </a:solid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TextShape 1"/>
          <p:cNvSpPr txBox="1"/>
          <p:nvPr/>
        </p:nvSpPr>
        <p:spPr>
          <a:xfrm>
            <a:off x="0" y="0"/>
            <a:ext cx="9143640" cy="764280"/>
          </a:xfrm>
          <a:prstGeom prst="rect">
            <a:avLst/>
          </a:prstGeom>
          <a:gradFill rotWithShape="0">
            <a:gsLst>
              <a:gs pos="0">
                <a:srgbClr val="d9caee"/>
              </a:gs>
              <a:gs pos="100000">
                <a:srgbClr val="f1eaf8"/>
              </a:gs>
            </a:gsLst>
            <a:lin ang="16200000"/>
          </a:gra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400" spc="-1" strike="noStrike">
                <a:solidFill>
                  <a:srgbClr val="000000"/>
                </a:solidFill>
                <a:latin typeface="Calibri"/>
              </a:rPr>
              <a:t> </a:t>
            </a:r>
            <a:r>
              <a:rPr b="1" lang="ru-RU" sz="2400" spc="-1" strike="noStrike">
                <a:solidFill>
                  <a:srgbClr val="000000"/>
                </a:solidFill>
                <a:latin typeface="Calibri"/>
              </a:rPr>
              <a:t>ВЫВОДЫ </a:t>
            </a:r>
            <a:br/>
            <a:r>
              <a:rPr b="1" lang="ru-RU" sz="2400" spc="-1" strike="noStrike">
                <a:solidFill>
                  <a:srgbClr val="000000"/>
                </a:solidFill>
                <a:latin typeface="Calibri"/>
              </a:rPr>
              <a:t>о характере изменения количества участников ЕГЭ по учебному предмету</a:t>
            </a: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181" name="TextShape 2"/>
          <p:cNvSpPr txBox="1"/>
          <p:nvPr/>
        </p:nvSpPr>
        <p:spPr>
          <a:xfrm>
            <a:off x="179640" y="908640"/>
            <a:ext cx="8749080" cy="5832360"/>
          </a:xfrm>
          <a:prstGeom prst="rect">
            <a:avLst/>
          </a:prstGeom>
          <a:gradFill rotWithShape="0">
            <a:gsLst>
              <a:gs pos="0">
                <a:srgbClr val="e3fbc2"/>
              </a:gs>
              <a:gs pos="100000">
                <a:srgbClr val="f4ffe6"/>
              </a:gs>
            </a:gsLst>
            <a:lin ang="16200000"/>
          </a:gradFill>
          <a:ln w="9360">
            <a:solidFill>
              <a:srgbClr val="98b855"/>
            </a:solidFill>
            <a:round/>
          </a:ln>
          <a:effectLst>
            <a:outerShdw dist="20160" dir="5400000">
              <a:srgbClr val="000000">
                <a:alpha val="38000"/>
              </a:srgbClr>
            </a:outerShdw>
          </a:effectLst>
        </p:spPr>
        <p:txBody>
          <a:bodyPr>
            <a:noAutofit/>
          </a:bodyPr>
          <a:p>
            <a:pPr lvl="2" marL="92160" algn="just">
              <a:lnSpc>
                <a:spcPct val="100000"/>
              </a:lnSpc>
              <a:spcBef>
                <a:spcPts val="420"/>
              </a:spcBef>
              <a:buClr>
                <a:srgbClr val="000000"/>
              </a:buClr>
              <a:buFont typeface="Arial"/>
              <a:buChar char="•"/>
            </a:pPr>
            <a:r>
              <a:rPr b="0" lang="ru-RU" sz="1600" spc="-1" strike="noStrike">
                <a:solidFill>
                  <a:srgbClr val="000000"/>
                </a:solidFill>
                <a:latin typeface="Calibri"/>
              </a:rPr>
              <a:t> </a:t>
            </a:r>
            <a:r>
              <a:rPr b="0" lang="ru-RU" sz="2100" spc="-1" strike="noStrike">
                <a:solidFill>
                  <a:srgbClr val="000000"/>
                </a:solidFill>
                <a:latin typeface="Calibri"/>
              </a:rPr>
              <a:t>Общей тенденцией 2020-2021 и 2021-2022 уч. гг. стало увеличение выпускников текущего года, сдающих в качестве предметов ГИА только русский язык и математику (базовый уровень). Эта категория обучающихся своим экзаменационным выбором указывает на отсутствие ориентации на продолжение образования в высших учебных заведениях. </a:t>
            </a:r>
            <a:endParaRPr b="0" lang="ru-RU" sz="2100" spc="-1" strike="noStrike">
              <a:solidFill>
                <a:srgbClr val="000000"/>
              </a:solidFill>
              <a:latin typeface="Calibri"/>
            </a:endParaRPr>
          </a:p>
          <a:p>
            <a:pPr marL="92160" algn="just">
              <a:lnSpc>
                <a:spcPct val="100000"/>
              </a:lnSpc>
              <a:spcBef>
                <a:spcPts val="420"/>
              </a:spcBef>
            </a:pPr>
            <a:endParaRPr b="0" lang="ru-RU" sz="2100" spc="-1" strike="noStrike">
              <a:solidFill>
                <a:srgbClr val="000000"/>
              </a:solidFill>
              <a:latin typeface="Calibri"/>
            </a:endParaRPr>
          </a:p>
          <a:p>
            <a:pPr marL="92160" algn="just">
              <a:lnSpc>
                <a:spcPct val="100000"/>
              </a:lnSpc>
              <a:spcBef>
                <a:spcPts val="420"/>
              </a:spcBef>
              <a:buClr>
                <a:srgbClr val="000000"/>
              </a:buClr>
              <a:buFont typeface="Arial"/>
              <a:buChar char="•"/>
            </a:pPr>
            <a:r>
              <a:rPr b="0" lang="ru-RU" sz="2100" spc="-1" strike="noStrike">
                <a:solidFill>
                  <a:srgbClr val="000000"/>
                </a:solidFill>
                <a:latin typeface="Calibri"/>
              </a:rPr>
              <a:t> </a:t>
            </a:r>
            <a:r>
              <a:rPr b="0" lang="ru-RU" sz="2100" spc="-1" strike="noStrike">
                <a:solidFill>
                  <a:srgbClr val="000000"/>
                </a:solidFill>
                <a:latin typeface="Calibri"/>
              </a:rPr>
              <a:t>Из 10388 человек – выпускников текущего года не сдавали предметы по выбору 3410 (32,8%).  В связи с тем, что данная категория экзаменуемых (ВТГ) преобладает и составляет 95% от общего количества участников экзамена, можно предположить, что уменьшение количества участников ЕГЭ по обществознанию на 12,3% в сравнении с 2022 годом являет симптомом двух явлений: неуверенности выпускников 2022 года в собственных силах из-за психологической неготовности к объективным формам аттестации и усиления интереса к профессиональным образовательным траекториям, альтернативным ВУЗу и не требующим сдачи ЕГЭ.</a:t>
            </a:r>
            <a:endParaRPr b="0" lang="ru-RU" sz="21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TextShape 1"/>
          <p:cNvSpPr txBox="1"/>
          <p:nvPr/>
        </p:nvSpPr>
        <p:spPr>
          <a:xfrm>
            <a:off x="0" y="0"/>
            <a:ext cx="9143640" cy="764280"/>
          </a:xfrm>
          <a:prstGeom prst="rect">
            <a:avLst/>
          </a:prstGeom>
          <a:gradFill rotWithShape="0">
            <a:gsLst>
              <a:gs pos="0">
                <a:srgbClr val="d9caee"/>
              </a:gs>
              <a:gs pos="100000">
                <a:srgbClr val="f1eaf8"/>
              </a:gs>
            </a:gsLst>
            <a:lin ang="16200000"/>
          </a:gra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400" spc="-1" strike="noStrike">
                <a:solidFill>
                  <a:srgbClr val="000000"/>
                </a:solidFill>
                <a:latin typeface="Calibri"/>
              </a:rPr>
              <a:t> </a:t>
            </a:r>
            <a:r>
              <a:rPr b="1" lang="ru-RU" sz="2400" spc="-1" strike="noStrike">
                <a:solidFill>
                  <a:srgbClr val="000000"/>
                </a:solidFill>
                <a:latin typeface="Calibri"/>
              </a:rPr>
              <a:t>ВЫВОДЫ </a:t>
            </a:r>
            <a:br/>
            <a:r>
              <a:rPr b="1" lang="ru-RU" sz="2400" spc="-1" strike="noStrike">
                <a:solidFill>
                  <a:srgbClr val="000000"/>
                </a:solidFill>
                <a:latin typeface="Calibri"/>
              </a:rPr>
              <a:t>о характере изменения количества участников ЕГЭ по учебному предмету</a:t>
            </a: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183" name="TextShape 2"/>
          <p:cNvSpPr txBox="1"/>
          <p:nvPr/>
        </p:nvSpPr>
        <p:spPr>
          <a:xfrm>
            <a:off x="0" y="836640"/>
            <a:ext cx="8928720" cy="5904360"/>
          </a:xfrm>
          <a:prstGeom prst="rect">
            <a:avLst/>
          </a:prstGeom>
          <a:gradFill rotWithShape="0">
            <a:gsLst>
              <a:gs pos="0">
                <a:srgbClr val="e3fbc2"/>
              </a:gs>
              <a:gs pos="100000">
                <a:srgbClr val="f4ffe6"/>
              </a:gs>
            </a:gsLst>
            <a:lin ang="16200000"/>
          </a:gradFill>
          <a:ln w="9360">
            <a:solidFill>
              <a:srgbClr val="98b855"/>
            </a:solidFill>
            <a:round/>
          </a:ln>
          <a:effectLst>
            <a:outerShdw dist="20160" dir="5400000">
              <a:srgbClr val="000000">
                <a:alpha val="38000"/>
              </a:srgbClr>
            </a:outerShdw>
          </a:effectLst>
        </p:spPr>
        <p:txBody>
          <a:bodyPr>
            <a:noAutofit/>
          </a:bodyPr>
          <a:p>
            <a:pPr lvl="2" marL="92160" algn="just">
              <a:lnSpc>
                <a:spcPct val="100000"/>
              </a:lnSpc>
              <a:spcBef>
                <a:spcPts val="499"/>
              </a:spcBef>
              <a:buClr>
                <a:srgbClr val="000000"/>
              </a:buClr>
              <a:buFont typeface="Arial"/>
              <a:buChar char="•"/>
            </a:pPr>
            <a:r>
              <a:rPr b="0" lang="ru-RU" sz="1800" spc="-1" strike="noStrike">
                <a:solidFill>
                  <a:srgbClr val="000000"/>
                </a:solidFill>
                <a:latin typeface="Calibri"/>
              </a:rPr>
              <a:t> </a:t>
            </a:r>
            <a:r>
              <a:rPr b="0" lang="ru-RU" sz="2500" spc="-1" strike="noStrike">
                <a:solidFill>
                  <a:srgbClr val="000000"/>
                </a:solidFill>
                <a:latin typeface="Calibri"/>
              </a:rPr>
              <a:t>Косвенным подтверждением первого предположения является тот факт, что на ЕГЭ по обществознанию в основной день экзаменационной кампании было зарегистрировано 3276 человек, но участие в ЕГЭ приняло только 2923 человека, более 10% отказались от своего экзаменационного выбора непосредственно перед ЕГЭ. </a:t>
            </a:r>
            <a:endParaRPr b="0" lang="ru-RU" sz="2500" spc="-1" strike="noStrike">
              <a:solidFill>
                <a:srgbClr val="000000"/>
              </a:solidFill>
              <a:latin typeface="Calibri"/>
            </a:endParaRPr>
          </a:p>
          <a:p>
            <a:pPr marL="92160" algn="just">
              <a:lnSpc>
                <a:spcPct val="100000"/>
              </a:lnSpc>
              <a:spcBef>
                <a:spcPts val="499"/>
              </a:spcBef>
            </a:pPr>
            <a:endParaRPr b="0" lang="ru-RU" sz="2500" spc="-1" strike="noStrike">
              <a:solidFill>
                <a:srgbClr val="000000"/>
              </a:solidFill>
              <a:latin typeface="Calibri"/>
            </a:endParaRPr>
          </a:p>
          <a:p>
            <a:pPr marL="92160" algn="just">
              <a:lnSpc>
                <a:spcPct val="100000"/>
              </a:lnSpc>
              <a:spcBef>
                <a:spcPts val="499"/>
              </a:spcBef>
              <a:buClr>
                <a:srgbClr val="000000"/>
              </a:buClr>
              <a:buFont typeface="Arial"/>
              <a:buChar char="•"/>
            </a:pPr>
            <a:r>
              <a:rPr b="0" lang="ru-RU" sz="2500" spc="-1" strike="noStrike">
                <a:solidFill>
                  <a:srgbClr val="000000"/>
                </a:solidFill>
                <a:latin typeface="Calibri"/>
              </a:rPr>
              <a:t>Отсутствие опыта сдачи ГИА в форме ОГЭ, дистанционное обучение, в период которого предполагались всевозможные отсрочки, щадящий режим оценивания, возможность несамостоятельного выполнения всех форм контроля – причины высокого уровня психологического напряжения выпускников в период ЕГЭ в текущем году; </a:t>
            </a:r>
            <a:endParaRPr b="0" lang="ru-RU" sz="25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TextShape 1"/>
          <p:cNvSpPr txBox="1"/>
          <p:nvPr/>
        </p:nvSpPr>
        <p:spPr>
          <a:xfrm>
            <a:off x="0" y="0"/>
            <a:ext cx="9143640" cy="980280"/>
          </a:xfrm>
          <a:prstGeom prst="rect">
            <a:avLst/>
          </a:prstGeom>
          <a:gradFill rotWithShape="0">
            <a:gsLst>
              <a:gs pos="0">
                <a:srgbClr val="d9caee"/>
              </a:gs>
              <a:gs pos="100000">
                <a:srgbClr val="f1eaf8"/>
              </a:gs>
            </a:gsLst>
            <a:lin ang="16200000"/>
          </a:gra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400" spc="-1" strike="noStrike">
                <a:solidFill>
                  <a:srgbClr val="000000"/>
                </a:solidFill>
                <a:latin typeface="Calibri"/>
              </a:rPr>
              <a:t> </a:t>
            </a:r>
            <a:r>
              <a:rPr b="1" lang="ru-RU" sz="2400" spc="-1" strike="noStrike">
                <a:solidFill>
                  <a:srgbClr val="000000"/>
                </a:solidFill>
                <a:latin typeface="Calibri"/>
              </a:rPr>
              <a:t>ВЫВОДЫ </a:t>
            </a:r>
            <a:br/>
            <a:r>
              <a:rPr b="1" lang="ru-RU" sz="2400" spc="-1" strike="noStrike">
                <a:solidFill>
                  <a:srgbClr val="000000"/>
                </a:solidFill>
                <a:latin typeface="Calibri"/>
              </a:rPr>
              <a:t>о характере изменения количества участников ЕГЭ по учебному предмету</a:t>
            </a: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185" name="TextShape 2"/>
          <p:cNvSpPr txBox="1"/>
          <p:nvPr/>
        </p:nvSpPr>
        <p:spPr>
          <a:xfrm>
            <a:off x="0" y="980640"/>
            <a:ext cx="8928720" cy="5760360"/>
          </a:xfrm>
          <a:prstGeom prst="rect">
            <a:avLst/>
          </a:prstGeom>
          <a:gradFill rotWithShape="0">
            <a:gsLst>
              <a:gs pos="0">
                <a:srgbClr val="e3fbc2"/>
              </a:gs>
              <a:gs pos="100000">
                <a:srgbClr val="f4ffe6"/>
              </a:gs>
            </a:gsLst>
            <a:lin ang="16200000"/>
          </a:gradFill>
          <a:ln w="9360">
            <a:solidFill>
              <a:srgbClr val="98b855"/>
            </a:solidFill>
            <a:round/>
          </a:ln>
          <a:effectLst>
            <a:outerShdw dist="20160" dir="5400000">
              <a:srgbClr val="000000">
                <a:alpha val="38000"/>
              </a:srgbClr>
            </a:outerShdw>
          </a:effectLst>
        </p:spPr>
        <p:txBody>
          <a:bodyPr>
            <a:noAutofit/>
          </a:bodyPr>
          <a:p>
            <a:pPr marL="343080" indent="-342720" algn="just">
              <a:lnSpc>
                <a:spcPct val="100000"/>
              </a:lnSpc>
              <a:spcBef>
                <a:spcPts val="499"/>
              </a:spcBef>
              <a:buClr>
                <a:srgbClr val="000000"/>
              </a:buClr>
              <a:buFont typeface="Arial"/>
              <a:buChar char="•"/>
            </a:pPr>
            <a:r>
              <a:rPr b="0" lang="ru-RU" sz="1600" spc="-1" strike="noStrike">
                <a:solidFill>
                  <a:srgbClr val="000000"/>
                </a:solidFill>
                <a:latin typeface="Calibri"/>
              </a:rPr>
              <a:t>	</a:t>
            </a:r>
            <a:r>
              <a:rPr b="0" lang="ru-RU" sz="2500" spc="-1" strike="noStrike">
                <a:solidFill>
                  <a:srgbClr val="000000"/>
                </a:solidFill>
                <a:latin typeface="Calibri"/>
              </a:rPr>
              <a:t>Среди сдающих обществознание по-прежнему высок процент девушек: если среди юношей предмет выбрало для ГИА 8,9 %, то среди девушек 19,4% участниц ЕГЭ по обществознанию. Эту закономерность легко объяснить гендерной ориентированностью девушек на профессии юрист, экономист, педагог, дефектолог, психолог, специалист по рекламе. В перечне вступительных экзаменов для получения этих специальностей есть обществознание. </a:t>
            </a:r>
            <a:endParaRPr b="0" lang="ru-RU" sz="2500" spc="-1" strike="noStrike">
              <a:solidFill>
                <a:srgbClr val="000000"/>
              </a:solidFill>
              <a:latin typeface="Calibri"/>
            </a:endParaRPr>
          </a:p>
          <a:p>
            <a:pPr marL="343080" indent="-342720" algn="just">
              <a:lnSpc>
                <a:spcPct val="100000"/>
              </a:lnSpc>
              <a:spcBef>
                <a:spcPts val="499"/>
              </a:spcBef>
            </a:pPr>
            <a:endParaRPr b="0" lang="ru-RU" sz="2500" spc="-1" strike="noStrike">
              <a:solidFill>
                <a:srgbClr val="000000"/>
              </a:solidFill>
              <a:latin typeface="Calibri"/>
            </a:endParaRPr>
          </a:p>
          <a:p>
            <a:pPr marL="343080" indent="-342720" algn="just">
              <a:lnSpc>
                <a:spcPct val="100000"/>
              </a:lnSpc>
              <a:spcBef>
                <a:spcPts val="499"/>
              </a:spcBef>
              <a:buClr>
                <a:srgbClr val="000000"/>
              </a:buClr>
              <a:buFont typeface="Arial"/>
              <a:buChar char="•"/>
            </a:pPr>
            <a:r>
              <a:rPr b="0" lang="ru-RU" sz="2500" spc="-1" strike="noStrike">
                <a:solidFill>
                  <a:srgbClr val="000000"/>
                </a:solidFill>
                <a:latin typeface="Calibri"/>
              </a:rPr>
              <a:t>Несмотря на активную рекламу инженерных специальностей и специальностей </a:t>
            </a:r>
            <a:r>
              <a:rPr b="0" lang="en-US" sz="2500" spc="-1" strike="noStrike">
                <a:solidFill>
                  <a:srgbClr val="000000"/>
                </a:solidFill>
                <a:latin typeface="Calibri"/>
              </a:rPr>
              <a:t>IT</a:t>
            </a:r>
            <a:r>
              <a:rPr b="0" lang="ru-RU" sz="2500" spc="-1" strike="noStrike">
                <a:solidFill>
                  <a:srgbClr val="000000"/>
                </a:solidFill>
                <a:latin typeface="Calibri"/>
              </a:rPr>
              <a:t>-профиля, проводимую на государственном и региональном уровне, значительное количество девушек склонно выбирать профессии круга «человек-человек»;</a:t>
            </a:r>
            <a:endParaRPr b="0" lang="ru-RU" sz="25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TextShape 1"/>
          <p:cNvSpPr txBox="1"/>
          <p:nvPr/>
        </p:nvSpPr>
        <p:spPr>
          <a:xfrm>
            <a:off x="0" y="0"/>
            <a:ext cx="9143640" cy="1124280"/>
          </a:xfrm>
          <a:prstGeom prst="rect">
            <a:avLst/>
          </a:prstGeom>
          <a:gradFill rotWithShape="0">
            <a:gsLst>
              <a:gs pos="0">
                <a:srgbClr val="d9caee"/>
              </a:gs>
              <a:gs pos="100000">
                <a:srgbClr val="f1eaf8"/>
              </a:gs>
            </a:gsLst>
            <a:lin ang="16200000"/>
          </a:gradFill>
          <a:ln w="9360">
            <a:solidFill>
              <a:srgbClr val="7d5fa0"/>
            </a:solidFill>
            <a:round/>
          </a:ln>
          <a:effectLst>
            <a:outerShdw dist="20160" dir="5400000">
              <a:srgbClr val="000000">
                <a:alpha val="38000"/>
              </a:srgbClr>
            </a:outerShdw>
          </a:effectLst>
        </p:spPr>
        <p:txBody>
          <a:bodyPr anchor="ctr">
            <a:noAutofit/>
          </a:bodyPr>
          <a:p>
            <a:pPr algn="ctr">
              <a:lnSpc>
                <a:spcPct val="100000"/>
              </a:lnSpc>
            </a:pPr>
            <a:br/>
            <a:br/>
            <a:r>
              <a:rPr b="1" lang="ru-RU" sz="2400" spc="-1" strike="noStrike">
                <a:solidFill>
                  <a:srgbClr val="000000"/>
                </a:solidFill>
                <a:latin typeface="Calibri"/>
              </a:rPr>
              <a:t> </a:t>
            </a:r>
            <a:r>
              <a:rPr b="1" lang="ru-RU" sz="2400" spc="-1" strike="noStrike">
                <a:solidFill>
                  <a:srgbClr val="000000"/>
                </a:solidFill>
                <a:latin typeface="Calibri"/>
              </a:rPr>
              <a:t>ВЫВОДЫ </a:t>
            </a:r>
            <a:br/>
            <a:r>
              <a:rPr b="1" lang="ru-RU" sz="2400" spc="-1" strike="noStrike">
                <a:solidFill>
                  <a:srgbClr val="000000"/>
                </a:solidFill>
                <a:latin typeface="Calibri"/>
              </a:rPr>
              <a:t>о характере изменения количества участников ЕГЭ по учебному предмету</a:t>
            </a:r>
            <a:r>
              <a:rPr b="1" lang="ru-RU" sz="2800" spc="-1" strike="noStrike">
                <a:solidFill>
                  <a:srgbClr val="000000"/>
                </a:solidFill>
                <a:latin typeface="Calibri"/>
              </a:rPr>
              <a:t> </a:t>
            </a:r>
            <a:br/>
            <a:endParaRPr b="0" lang="ru-RU" sz="2800" spc="-1" strike="noStrike">
              <a:solidFill>
                <a:srgbClr val="000000"/>
              </a:solidFill>
              <a:latin typeface="Calibri"/>
            </a:endParaRPr>
          </a:p>
        </p:txBody>
      </p:sp>
      <p:sp>
        <p:nvSpPr>
          <p:cNvPr id="187" name="TextShape 2"/>
          <p:cNvSpPr txBox="1"/>
          <p:nvPr/>
        </p:nvSpPr>
        <p:spPr>
          <a:xfrm>
            <a:off x="0" y="1196640"/>
            <a:ext cx="8928720" cy="5544360"/>
          </a:xfrm>
          <a:prstGeom prst="rect">
            <a:avLst/>
          </a:prstGeom>
          <a:gradFill rotWithShape="0">
            <a:gsLst>
              <a:gs pos="0">
                <a:srgbClr val="e3fbc2"/>
              </a:gs>
              <a:gs pos="100000">
                <a:srgbClr val="f4ffe6"/>
              </a:gs>
            </a:gsLst>
            <a:lin ang="16200000"/>
          </a:gradFill>
          <a:ln w="9360">
            <a:solidFill>
              <a:srgbClr val="98b855"/>
            </a:solidFill>
            <a:round/>
          </a:ln>
          <a:effectLst>
            <a:outerShdw dist="20160" dir="5400000">
              <a:srgbClr val="000000">
                <a:alpha val="38000"/>
              </a:srgbClr>
            </a:outerShdw>
          </a:effectLst>
        </p:spPr>
        <p:txBody>
          <a:bodyPr>
            <a:noAutofit/>
          </a:bodyPr>
          <a:p>
            <a:pPr marL="343080" indent="-342720" algn="just">
              <a:lnSpc>
                <a:spcPct val="100000"/>
              </a:lnSpc>
              <a:spcBef>
                <a:spcPts val="420"/>
              </a:spcBef>
              <a:buClr>
                <a:srgbClr val="000000"/>
              </a:buClr>
              <a:buFont typeface="Arial"/>
              <a:buChar char="•"/>
            </a:pPr>
            <a:r>
              <a:rPr b="0" lang="ru-RU" sz="1600" spc="-1" strike="noStrike">
                <a:solidFill>
                  <a:srgbClr val="000000"/>
                </a:solidFill>
                <a:latin typeface="Calibri"/>
              </a:rPr>
              <a:t>	</a:t>
            </a:r>
            <a:r>
              <a:rPr b="0" lang="ru-RU" sz="2100" spc="-1" strike="noStrike">
                <a:solidFill>
                  <a:srgbClr val="000000"/>
                </a:solidFill>
                <a:latin typeface="Calibri"/>
              </a:rPr>
              <a:t>В 2020 и 2021 годах в Тюменской области было по одному выпускнику СПО – участнику ЕГЭ по обществознанию. В 2022 году в Тюменской области нет участников этой категории экзаменуемых, что повторяет положение 2019, 2018, 2017 гг. Такая ситуация объясняется тем, что выпускники СПО, желающие продолжить образование по выбранной ими специальности, имеют возможность поступать в ВУЗы без результатов ЕГЭ, сдавая внутренний экзамен. Таким образом, необходимость иметь результаты ЕГЭ по предмету возникает лишь у тех, кто планирует принципиально сменить направление профессиональной подготовки, что случается крайне редко.</a:t>
            </a:r>
            <a:endParaRPr b="0" lang="ru-RU" sz="2100" spc="-1" strike="noStrike">
              <a:solidFill>
                <a:srgbClr val="000000"/>
              </a:solidFill>
              <a:latin typeface="Calibri"/>
            </a:endParaRPr>
          </a:p>
          <a:p>
            <a:pPr marL="343080" indent="-342720" algn="just">
              <a:lnSpc>
                <a:spcPct val="100000"/>
              </a:lnSpc>
              <a:spcBef>
                <a:spcPts val="420"/>
              </a:spcBef>
              <a:buClr>
                <a:srgbClr val="000000"/>
              </a:buClr>
              <a:buFont typeface="Arial"/>
              <a:buChar char="•"/>
            </a:pPr>
            <a:r>
              <a:rPr b="0" lang="ru-RU" sz="2100" spc="-1" strike="noStrike">
                <a:solidFill>
                  <a:srgbClr val="000000"/>
                </a:solidFill>
                <a:latin typeface="Calibri"/>
              </a:rPr>
              <a:t>Количество выпускников прошлых лет на протяжении 2020 - 2022 годов изменялось незначительно. В 2020 году  оно составляло 195 человек (6,8%), что говорило о влиянии форс-мажорной ситуации, так как  степень осознанности экзаменационного выбора данной категорией сдающих выше и  отказов от экзамена в связи с эпидемиологической обстановкой в 2020 году было меньше, чем среди выпускников текущего года в тот же период. </a:t>
            </a:r>
            <a:endParaRPr b="0" lang="ru-RU" sz="2100" spc="-1" strike="noStrike">
              <a:solidFill>
                <a:srgbClr val="000000"/>
              </a:solidFill>
              <a:latin typeface="Calibri"/>
            </a:endParaRPr>
          </a:p>
          <a:p>
            <a:pPr algn="just">
              <a:lnSpc>
                <a:spcPct val="100000"/>
              </a:lnSpc>
              <a:spcBef>
                <a:spcPts val="420"/>
              </a:spcBef>
            </a:pPr>
            <a:endParaRPr b="0" lang="ru-RU" sz="21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686</TotalTime>
  <Application>LibreOffice/6.4.0.3$Windows_x86 LibreOffice_project/b0a288ab3d2d4774cb44b62f04d5d28733ac6df8</Application>
  <Words>4630</Words>
  <Paragraphs>643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2017-09-11T16:02:12Z</dcterms:created>
  <dc:creator>Пользователь</dc:creator>
  <dc:description/>
  <dc:language>ru-RU</dc:language>
  <cp:lastModifiedBy>Пользователь</cp:lastModifiedBy>
  <dcterms:modified xsi:type="dcterms:W3CDTF">2022-09-28T12:07:38Z</dcterms:modified>
  <cp:revision>75</cp:revision>
  <dc:subject/>
  <dc:title>Слайд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2</vt:i4>
  </property>
  <property fmtid="{D5CDD505-2E9C-101B-9397-08002B2CF9AE}" pid="8" name="PresentationFormat">
    <vt:lpwstr>Экран (4:3)</vt:lpwstr>
  </property>
  <property fmtid="{D5CDD505-2E9C-101B-9397-08002B2CF9AE}" pid="9" name="ScaleCrop">
    <vt:bool>0</vt:bool>
  </property>
  <property fmtid="{D5CDD505-2E9C-101B-9397-08002B2CF9AE}" pid="10" name="ShareDoc">
    <vt:bool>0</vt:bool>
  </property>
  <property fmtid="{D5CDD505-2E9C-101B-9397-08002B2CF9AE}" pid="11" name="Slides">
    <vt:i4>42</vt:i4>
  </property>
</Properties>
</file>